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sldIdLst>
    <p:sldId id="256" r:id="rId2"/>
    <p:sldId id="259" r:id="rId3"/>
    <p:sldId id="326" r:id="rId4"/>
    <p:sldId id="318" r:id="rId5"/>
    <p:sldId id="323" r:id="rId6"/>
    <p:sldId id="319" r:id="rId7"/>
    <p:sldId id="316" r:id="rId8"/>
    <p:sldId id="321" r:id="rId9"/>
    <p:sldId id="324" r:id="rId10"/>
    <p:sldId id="325" r:id="rId11"/>
    <p:sldId id="329" r:id="rId12"/>
  </p:sldIdLst>
  <p:sldSz cx="9144000" cy="5143500" type="screen16x9"/>
  <p:notesSz cx="6858000" cy="9144000"/>
  <p:embeddedFontLst>
    <p:embeddedFont>
      <p:font typeface="Poppins" panose="00000500000000000000" pitchFamily="2" charset="-70"/>
      <p:regular r:id="rId14"/>
      <p:bold r:id="rId15"/>
      <p:italic r:id="rId16"/>
      <p:boldItalic r:id="rId17"/>
    </p:embeddedFont>
    <p:embeddedFont>
      <p:font typeface="Roboto Slab" panose="020B0604020202020204" charset="0"/>
      <p:regular r:id="rId18"/>
      <p:bold r:id="rId19"/>
    </p:embeddedFont>
    <p:embeddedFont>
      <p:font typeface="Source Sans Pro" panose="020B0503030403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jDuP62qv3IPqXWH2rdTYewwE3Wn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BD3B67-BD1F-7090-2AED-74A151F3B05D}" name="Evelina Grigulė" initials="EG" userId="Evelina Grigulė"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71E503-3E8A-4CC2-9407-0203D3324FB5}">
  <a:tblStyle styleId="{A771E503-3E8A-4CC2-9407-0203D3324F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DCC43DB-876F-4223-BD99-FE284FDFE037}" styleName="Table_1">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28C162E-01A2-46EB-9843-20EF4683CBC4}"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80"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83"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79"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58"/>
          <p:cNvSpPr txBox="1">
            <a:spLocks noGrp="1"/>
          </p:cNvSpPr>
          <p:nvPr>
            <p:ph type="ctrTitle"/>
          </p:nvPr>
        </p:nvSpPr>
        <p:spPr>
          <a:xfrm>
            <a:off x="1700185" y="1991850"/>
            <a:ext cx="5807400" cy="1159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5800"/>
              <a:buNone/>
              <a:defRPr sz="5800" b="1"/>
            </a:lvl1pPr>
            <a:lvl2pPr lvl="1" algn="l">
              <a:lnSpc>
                <a:spcPct val="100000"/>
              </a:lnSpc>
              <a:spcBef>
                <a:spcPts val="0"/>
              </a:spcBef>
              <a:spcAft>
                <a:spcPts val="0"/>
              </a:spcAft>
              <a:buSzPts val="5800"/>
              <a:buNone/>
              <a:defRPr sz="5800" b="1"/>
            </a:lvl2pPr>
            <a:lvl3pPr lvl="2" algn="l">
              <a:lnSpc>
                <a:spcPct val="100000"/>
              </a:lnSpc>
              <a:spcBef>
                <a:spcPts val="0"/>
              </a:spcBef>
              <a:spcAft>
                <a:spcPts val="0"/>
              </a:spcAft>
              <a:buSzPts val="5800"/>
              <a:buNone/>
              <a:defRPr sz="5800" b="1"/>
            </a:lvl3pPr>
            <a:lvl4pPr lvl="3" algn="l">
              <a:lnSpc>
                <a:spcPct val="100000"/>
              </a:lnSpc>
              <a:spcBef>
                <a:spcPts val="0"/>
              </a:spcBef>
              <a:spcAft>
                <a:spcPts val="0"/>
              </a:spcAft>
              <a:buSzPts val="5800"/>
              <a:buNone/>
              <a:defRPr sz="5800" b="1"/>
            </a:lvl4pPr>
            <a:lvl5pPr lvl="4" algn="l">
              <a:lnSpc>
                <a:spcPct val="100000"/>
              </a:lnSpc>
              <a:spcBef>
                <a:spcPts val="0"/>
              </a:spcBef>
              <a:spcAft>
                <a:spcPts val="0"/>
              </a:spcAft>
              <a:buSzPts val="5800"/>
              <a:buNone/>
              <a:defRPr sz="5800" b="1"/>
            </a:lvl5pPr>
            <a:lvl6pPr lvl="5" algn="l">
              <a:lnSpc>
                <a:spcPct val="100000"/>
              </a:lnSpc>
              <a:spcBef>
                <a:spcPts val="0"/>
              </a:spcBef>
              <a:spcAft>
                <a:spcPts val="0"/>
              </a:spcAft>
              <a:buSzPts val="5800"/>
              <a:buNone/>
              <a:defRPr sz="5800" b="1"/>
            </a:lvl6pPr>
            <a:lvl7pPr lvl="6" algn="l">
              <a:lnSpc>
                <a:spcPct val="100000"/>
              </a:lnSpc>
              <a:spcBef>
                <a:spcPts val="0"/>
              </a:spcBef>
              <a:spcAft>
                <a:spcPts val="0"/>
              </a:spcAft>
              <a:buSzPts val="5800"/>
              <a:buNone/>
              <a:defRPr sz="5800" b="1"/>
            </a:lvl7pPr>
            <a:lvl8pPr lvl="7" algn="l">
              <a:lnSpc>
                <a:spcPct val="100000"/>
              </a:lnSpc>
              <a:spcBef>
                <a:spcPts val="0"/>
              </a:spcBef>
              <a:spcAft>
                <a:spcPts val="0"/>
              </a:spcAft>
              <a:buSzPts val="5800"/>
              <a:buNone/>
              <a:defRPr sz="5800" b="1"/>
            </a:lvl8pPr>
            <a:lvl9pPr lvl="8" algn="l">
              <a:lnSpc>
                <a:spcPct val="100000"/>
              </a:lnSpc>
              <a:spcBef>
                <a:spcPts val="0"/>
              </a:spcBef>
              <a:spcAft>
                <a:spcPts val="0"/>
              </a:spcAft>
              <a:buSzPts val="5800"/>
              <a:buNone/>
              <a:defRPr sz="5800" b="1"/>
            </a:lvl9pPr>
          </a:lstStyle>
          <a:p>
            <a:endParaRPr/>
          </a:p>
        </p:txBody>
      </p:sp>
      <p:sp>
        <p:nvSpPr>
          <p:cNvPr id="11" name="Google Shape;11;p58"/>
          <p:cNvSpPr/>
          <p:nvPr/>
        </p:nvSpPr>
        <p:spPr>
          <a:xfrm>
            <a:off x="7337531" y="463007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58"/>
          <p:cNvSpPr/>
          <p:nvPr/>
        </p:nvSpPr>
        <p:spPr>
          <a:xfrm>
            <a:off x="7790243" y="4182401"/>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58"/>
          <p:cNvSpPr/>
          <p:nvPr/>
        </p:nvSpPr>
        <p:spPr>
          <a:xfrm>
            <a:off x="8893253" y="3333348"/>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58"/>
          <p:cNvSpPr/>
          <p:nvPr/>
        </p:nvSpPr>
        <p:spPr>
          <a:xfrm>
            <a:off x="8771302" y="4923775"/>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58"/>
          <p:cNvSpPr/>
          <p:nvPr/>
        </p:nvSpPr>
        <p:spPr>
          <a:xfrm>
            <a:off x="2386266" y="508134"/>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8"/>
          <p:cNvSpPr/>
          <p:nvPr/>
        </p:nvSpPr>
        <p:spPr>
          <a:xfrm>
            <a:off x="479460" y="2703980"/>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58"/>
          <p:cNvSpPr/>
          <p:nvPr/>
        </p:nvSpPr>
        <p:spPr>
          <a:xfrm>
            <a:off x="261540" y="643097"/>
            <a:ext cx="96300" cy="960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58"/>
          <p:cNvSpPr/>
          <p:nvPr/>
        </p:nvSpPr>
        <p:spPr>
          <a:xfrm>
            <a:off x="507235" y="1080863"/>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58"/>
          <p:cNvSpPr/>
          <p:nvPr/>
        </p:nvSpPr>
        <p:spPr>
          <a:xfrm>
            <a:off x="8314019" y="3625322"/>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58"/>
          <p:cNvSpPr/>
          <p:nvPr/>
        </p:nvSpPr>
        <p:spPr>
          <a:xfrm>
            <a:off x="8882858" y="4186761"/>
            <a:ext cx="144300" cy="1440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58"/>
          <p:cNvSpPr/>
          <p:nvPr/>
        </p:nvSpPr>
        <p:spPr>
          <a:xfrm>
            <a:off x="158313" y="1596559"/>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58"/>
          <p:cNvSpPr/>
          <p:nvPr/>
        </p:nvSpPr>
        <p:spPr>
          <a:xfrm>
            <a:off x="1396483" y="226428"/>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58"/>
          <p:cNvSpPr/>
          <p:nvPr/>
        </p:nvSpPr>
        <p:spPr>
          <a:xfrm>
            <a:off x="617492" y="2000594"/>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58"/>
          <p:cNvSpPr/>
          <p:nvPr/>
        </p:nvSpPr>
        <p:spPr>
          <a:xfrm>
            <a:off x="3425273" y="387880"/>
            <a:ext cx="57600" cy="57600"/>
          </a:xfrm>
          <a:prstGeom prst="ellipse">
            <a:avLst/>
          </a:pr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58"/>
          <p:cNvSpPr/>
          <p:nvPr/>
        </p:nvSpPr>
        <p:spPr>
          <a:xfrm>
            <a:off x="8014029" y="4567546"/>
            <a:ext cx="192600" cy="1923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sp>
        <p:nvSpPr>
          <p:cNvPr id="27" name="Google Shape;27;p59"/>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28" name="Google Shape;28;p59"/>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SzPts val="2400"/>
              <a:buChar char="◎"/>
              <a:defRPr sz="2400"/>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sz="2400"/>
            </a:lvl4pPr>
            <a:lvl5pPr marL="2286000" lvl="4" indent="-381000" algn="l">
              <a:lnSpc>
                <a:spcPct val="100000"/>
              </a:lnSpc>
              <a:spcBef>
                <a:spcPts val="0"/>
              </a:spcBef>
              <a:spcAft>
                <a:spcPts val="0"/>
              </a:spcAft>
              <a:buSzPts val="2400"/>
              <a:buChar char="○"/>
              <a:defRPr sz="2400"/>
            </a:lvl5pPr>
            <a:lvl6pPr marL="2743200" lvl="5" indent="-381000" algn="l">
              <a:lnSpc>
                <a:spcPct val="100000"/>
              </a:lnSpc>
              <a:spcBef>
                <a:spcPts val="0"/>
              </a:spcBef>
              <a:spcAft>
                <a:spcPts val="0"/>
              </a:spcAft>
              <a:buSzPts val="2400"/>
              <a:buChar char="■"/>
              <a:defRPr sz="2400"/>
            </a:lvl6pPr>
            <a:lvl7pPr marL="3200400" lvl="6" indent="-381000" algn="l">
              <a:lnSpc>
                <a:spcPct val="100000"/>
              </a:lnSpc>
              <a:spcBef>
                <a:spcPts val="0"/>
              </a:spcBef>
              <a:spcAft>
                <a:spcPts val="0"/>
              </a:spcAft>
              <a:buSzPts val="2400"/>
              <a:buChar char="●"/>
              <a:defRPr sz="2400"/>
            </a:lvl7pPr>
            <a:lvl8pPr marL="3657600" lvl="7" indent="-381000" algn="l">
              <a:lnSpc>
                <a:spcPct val="100000"/>
              </a:lnSpc>
              <a:spcBef>
                <a:spcPts val="0"/>
              </a:spcBef>
              <a:spcAft>
                <a:spcPts val="0"/>
              </a:spcAft>
              <a:buSzPts val="2400"/>
              <a:buChar char="○"/>
              <a:defRPr sz="2400"/>
            </a:lvl8pPr>
            <a:lvl9pPr marL="4114800" lvl="8" indent="-381000" algn="l">
              <a:lnSpc>
                <a:spcPct val="100000"/>
              </a:lnSpc>
              <a:spcBef>
                <a:spcPts val="0"/>
              </a:spcBef>
              <a:spcAft>
                <a:spcPts val="0"/>
              </a:spcAft>
              <a:buSzPts val="2400"/>
              <a:buChar char="■"/>
              <a:defRPr sz="2400"/>
            </a:lvl9pPr>
          </a:lstStyle>
          <a:p>
            <a:endParaRPr/>
          </a:p>
        </p:txBody>
      </p:sp>
      <p:sp>
        <p:nvSpPr>
          <p:cNvPr id="29" name="Google Shape;29;p59"/>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5"/>
        <p:cNvGrpSpPr/>
        <p:nvPr/>
      </p:nvGrpSpPr>
      <p:grpSpPr>
        <a:xfrm>
          <a:off x="0" y="0"/>
          <a:ext cx="0" cy="0"/>
          <a:chOff x="0" y="0"/>
          <a:chExt cx="0" cy="0"/>
        </a:xfrm>
      </p:grpSpPr>
      <p:sp>
        <p:nvSpPr>
          <p:cNvPr id="36" name="Google Shape;36;p61"/>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a:endParaRPr/>
          </a:p>
        </p:txBody>
      </p:sp>
      <p:sp>
        <p:nvSpPr>
          <p:cNvPr id="37" name="Google Shape;37;p61"/>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5"/>
        <p:cNvGrpSpPr/>
        <p:nvPr/>
      </p:nvGrpSpPr>
      <p:grpSpPr>
        <a:xfrm>
          <a:off x="0" y="0"/>
          <a:ext cx="0" cy="0"/>
          <a:chOff x="0" y="0"/>
          <a:chExt cx="0" cy="0"/>
        </a:xfrm>
      </p:grpSpPr>
      <p:pic>
        <p:nvPicPr>
          <p:cNvPr id="56" name="Google Shape;56;p67"/>
          <p:cNvPicPr preferRelativeResize="0"/>
          <p:nvPr/>
        </p:nvPicPr>
        <p:blipFill rotWithShape="1">
          <a:blip r:embed="rId2">
            <a:alphaModFix/>
          </a:blip>
          <a:srcRect l="19" r="19"/>
          <a:stretch/>
        </p:blipFill>
        <p:spPr>
          <a:xfrm rot="10800000" flipH="1">
            <a:off x="5952" y="0"/>
            <a:ext cx="9140602" cy="5143500"/>
          </a:xfrm>
          <a:prstGeom prst="rect">
            <a:avLst/>
          </a:prstGeom>
          <a:noFill/>
          <a:ln>
            <a:noFill/>
          </a:ln>
        </p:spPr>
      </p:pic>
      <p:sp>
        <p:nvSpPr>
          <p:cNvPr id="57" name="Google Shape;57;p67"/>
          <p:cNvSpPr txBox="1">
            <a:spLocks noGrp="1"/>
          </p:cNvSpPr>
          <p:nvPr>
            <p:ph type="body" idx="1"/>
          </p:nvPr>
        </p:nvSpPr>
        <p:spPr>
          <a:xfrm>
            <a:off x="1215300" y="1723650"/>
            <a:ext cx="6713400" cy="819900"/>
          </a:xfrm>
          <a:prstGeom prst="rect">
            <a:avLst/>
          </a:prstGeom>
          <a:noFill/>
          <a:ln>
            <a:noFill/>
          </a:ln>
        </p:spPr>
        <p:txBody>
          <a:bodyPr spcFirstLastPara="1" wrap="square" lIns="91425" tIns="91425" rIns="91425" bIns="91425" anchor="t" anchorCtr="0">
            <a:noAutofit/>
          </a:bodyPr>
          <a:lstStyle>
            <a:lvl1pPr marL="457200" lvl="0" indent="-457200" algn="ctr">
              <a:lnSpc>
                <a:spcPct val="100000"/>
              </a:lnSpc>
              <a:spcBef>
                <a:spcPts val="600"/>
              </a:spcBef>
              <a:spcAft>
                <a:spcPts val="0"/>
              </a:spcAft>
              <a:buClr>
                <a:schemeClr val="dk1"/>
              </a:buClr>
              <a:buSzPts val="3600"/>
              <a:buChar char="◎"/>
              <a:defRPr sz="3600" i="1"/>
            </a:lvl1pPr>
            <a:lvl2pPr marL="914400" lvl="1" indent="-457200" algn="ctr">
              <a:lnSpc>
                <a:spcPct val="100000"/>
              </a:lnSpc>
              <a:spcBef>
                <a:spcPts val="0"/>
              </a:spcBef>
              <a:spcAft>
                <a:spcPts val="0"/>
              </a:spcAft>
              <a:buClr>
                <a:schemeClr val="dk1"/>
              </a:buClr>
              <a:buSzPts val="3600"/>
              <a:buChar char="○"/>
              <a:defRPr sz="3600" i="1"/>
            </a:lvl2pPr>
            <a:lvl3pPr marL="1371600" lvl="2" indent="-457200" algn="ctr">
              <a:lnSpc>
                <a:spcPct val="100000"/>
              </a:lnSpc>
              <a:spcBef>
                <a:spcPts val="0"/>
              </a:spcBef>
              <a:spcAft>
                <a:spcPts val="0"/>
              </a:spcAft>
              <a:buClr>
                <a:schemeClr val="dk1"/>
              </a:buClr>
              <a:buSzPts val="3600"/>
              <a:buChar char="◉"/>
              <a:defRPr sz="3600" i="1"/>
            </a:lvl3pPr>
            <a:lvl4pPr marL="1828800" lvl="3" indent="-457200" algn="ctr">
              <a:lnSpc>
                <a:spcPct val="100000"/>
              </a:lnSpc>
              <a:spcBef>
                <a:spcPts val="0"/>
              </a:spcBef>
              <a:spcAft>
                <a:spcPts val="0"/>
              </a:spcAft>
              <a:buSzPts val="3600"/>
              <a:buChar char="●"/>
              <a:defRPr sz="3600" i="1"/>
            </a:lvl4pPr>
            <a:lvl5pPr marL="2286000" lvl="4" indent="-457200" algn="ctr">
              <a:lnSpc>
                <a:spcPct val="100000"/>
              </a:lnSpc>
              <a:spcBef>
                <a:spcPts val="0"/>
              </a:spcBef>
              <a:spcAft>
                <a:spcPts val="0"/>
              </a:spcAft>
              <a:buSzPts val="3600"/>
              <a:buChar char="○"/>
              <a:defRPr sz="3600" i="1"/>
            </a:lvl5pPr>
            <a:lvl6pPr marL="2743200" lvl="5" indent="-457200" algn="ctr">
              <a:lnSpc>
                <a:spcPct val="100000"/>
              </a:lnSpc>
              <a:spcBef>
                <a:spcPts val="0"/>
              </a:spcBef>
              <a:spcAft>
                <a:spcPts val="0"/>
              </a:spcAft>
              <a:buSzPts val="3600"/>
              <a:buChar char="■"/>
              <a:defRPr sz="3600" i="1"/>
            </a:lvl6pPr>
            <a:lvl7pPr marL="3200400" lvl="6" indent="-457200" algn="ctr">
              <a:lnSpc>
                <a:spcPct val="100000"/>
              </a:lnSpc>
              <a:spcBef>
                <a:spcPts val="0"/>
              </a:spcBef>
              <a:spcAft>
                <a:spcPts val="0"/>
              </a:spcAft>
              <a:buSzPts val="3600"/>
              <a:buChar char="●"/>
              <a:defRPr sz="3600" i="1"/>
            </a:lvl7pPr>
            <a:lvl8pPr marL="3657600" lvl="7" indent="-457200" algn="ctr">
              <a:lnSpc>
                <a:spcPct val="100000"/>
              </a:lnSpc>
              <a:spcBef>
                <a:spcPts val="0"/>
              </a:spcBef>
              <a:spcAft>
                <a:spcPts val="0"/>
              </a:spcAft>
              <a:buSzPts val="3600"/>
              <a:buChar char="○"/>
              <a:defRPr sz="3600" i="1"/>
            </a:lvl8pPr>
            <a:lvl9pPr marL="4114800" lvl="8" indent="-457200" algn="ctr">
              <a:lnSpc>
                <a:spcPct val="100000"/>
              </a:lnSpc>
              <a:spcBef>
                <a:spcPts val="0"/>
              </a:spcBef>
              <a:spcAft>
                <a:spcPts val="0"/>
              </a:spcAft>
              <a:buSzPts val="3600"/>
              <a:buChar char="■"/>
              <a:defRPr sz="3600" i="1"/>
            </a:lvl9pPr>
          </a:lstStyle>
          <a:p>
            <a:endParaRPr/>
          </a:p>
        </p:txBody>
      </p:sp>
      <p:grpSp>
        <p:nvGrpSpPr>
          <p:cNvPr id="58" name="Google Shape;58;p67"/>
          <p:cNvGrpSpPr/>
          <p:nvPr/>
        </p:nvGrpSpPr>
        <p:grpSpPr>
          <a:xfrm>
            <a:off x="3839646" y="782918"/>
            <a:ext cx="1464573" cy="842707"/>
            <a:chOff x="3593400" y="1729675"/>
            <a:chExt cx="1957200" cy="1123610"/>
          </a:xfrm>
        </p:grpSpPr>
        <p:sp>
          <p:nvSpPr>
            <p:cNvPr id="59" name="Google Shape;59;p67"/>
            <p:cNvSpPr txBox="1"/>
            <p:nvPr/>
          </p:nvSpPr>
          <p:spPr>
            <a:xfrm>
              <a:off x="3593400" y="1729675"/>
              <a:ext cx="1957200" cy="871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 sz="6000" b="1" i="0" u="none" strike="noStrike" cap="none">
                  <a:solidFill>
                    <a:schemeClr val="accent1"/>
                  </a:solidFill>
                  <a:latin typeface="Source Sans Pro"/>
                  <a:ea typeface="Source Sans Pro"/>
                  <a:cs typeface="Source Sans Pro"/>
                  <a:sym typeface="Source Sans Pro"/>
                </a:rPr>
                <a:t>“</a:t>
              </a:r>
              <a:endParaRPr sz="6000" b="1" i="0" u="none" strike="noStrike" cap="none">
                <a:solidFill>
                  <a:schemeClr val="accent1"/>
                </a:solidFill>
                <a:latin typeface="Source Sans Pro"/>
                <a:ea typeface="Source Sans Pro"/>
                <a:cs typeface="Source Sans Pro"/>
                <a:sym typeface="Source Sans Pro"/>
              </a:endParaRPr>
            </a:p>
          </p:txBody>
        </p:sp>
        <p:sp>
          <p:nvSpPr>
            <p:cNvPr id="60" name="Google Shape;60;p67"/>
            <p:cNvSpPr/>
            <p:nvPr/>
          </p:nvSpPr>
          <p:spPr>
            <a:xfrm>
              <a:off x="4025400" y="1760085"/>
              <a:ext cx="1093200" cy="10932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67"/>
            <p:cNvSpPr/>
            <p:nvPr/>
          </p:nvSpPr>
          <p:spPr>
            <a:xfrm>
              <a:off x="4190700" y="1925385"/>
              <a:ext cx="762600" cy="762600"/>
            </a:xfrm>
            <a:prstGeom prst="ellipse">
              <a:avLst/>
            </a:prstGeom>
            <a:noFill/>
            <a:ln w="19050" cap="flat" cmpd="sng">
              <a:solidFill>
                <a:srgbClr val="CFD8D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62" name="Google Shape;62;p67"/>
          <p:cNvCxnSpPr>
            <a:endCxn id="60" idx="1"/>
          </p:cNvCxnSpPr>
          <p:nvPr/>
        </p:nvCxnSpPr>
        <p:spPr>
          <a:xfrm>
            <a:off x="3750511" y="390297"/>
            <a:ext cx="532200" cy="535500"/>
          </a:xfrm>
          <a:prstGeom prst="straightConnector1">
            <a:avLst/>
          </a:prstGeom>
          <a:noFill/>
          <a:ln w="9525" cap="flat" cmpd="sng">
            <a:solidFill>
              <a:srgbClr val="CFD8DC"/>
            </a:solidFill>
            <a:prstDash val="solid"/>
            <a:round/>
            <a:headEnd type="none" w="sm" len="sm"/>
            <a:tailEnd type="none" w="sm" len="sm"/>
          </a:ln>
        </p:spPr>
      </p:cxnSp>
      <p:cxnSp>
        <p:nvCxnSpPr>
          <p:cNvPr id="63" name="Google Shape;63;p67"/>
          <p:cNvCxnSpPr/>
          <p:nvPr/>
        </p:nvCxnSpPr>
        <p:spPr>
          <a:xfrm rot="10800000">
            <a:off x="4362902" y="436125"/>
            <a:ext cx="209100" cy="369600"/>
          </a:xfrm>
          <a:prstGeom prst="straightConnector1">
            <a:avLst/>
          </a:prstGeom>
          <a:noFill/>
          <a:ln w="9525" cap="flat" cmpd="sng">
            <a:solidFill>
              <a:srgbClr val="CFD8DC"/>
            </a:solidFill>
            <a:prstDash val="solid"/>
            <a:round/>
            <a:headEnd type="none" w="sm" len="sm"/>
            <a:tailEnd type="none" w="sm" len="sm"/>
          </a:ln>
        </p:spPr>
      </p:cxnSp>
      <p:cxnSp>
        <p:nvCxnSpPr>
          <p:cNvPr id="64" name="Google Shape;64;p67"/>
          <p:cNvCxnSpPr/>
          <p:nvPr/>
        </p:nvCxnSpPr>
        <p:spPr>
          <a:xfrm rot="10800000" flipH="1">
            <a:off x="4704510" y="351930"/>
            <a:ext cx="347100" cy="474600"/>
          </a:xfrm>
          <a:prstGeom prst="straightConnector1">
            <a:avLst/>
          </a:prstGeom>
          <a:noFill/>
          <a:ln w="9525" cap="flat" cmpd="sng">
            <a:solidFill>
              <a:srgbClr val="CFD8DC"/>
            </a:solidFill>
            <a:prstDash val="solid"/>
            <a:round/>
            <a:headEnd type="none" w="sm" len="sm"/>
            <a:tailEnd type="none" w="sm" len="sm"/>
          </a:ln>
        </p:spPr>
      </p:cxnSp>
      <p:sp>
        <p:nvSpPr>
          <p:cNvPr id="65" name="Google Shape;65;p67"/>
          <p:cNvSpPr txBox="1">
            <a:spLocks noGrp="1"/>
          </p:cNvSpPr>
          <p:nvPr>
            <p:ph type="sldNum" idx="12"/>
          </p:nvPr>
        </p:nvSpPr>
        <p:spPr>
          <a:xfrm>
            <a:off x="-87" y="4749844"/>
            <a:ext cx="9144000" cy="3936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6">
            <a:alphaModFix/>
          </a:blip>
          <a:stretch>
            <a:fillRect/>
          </a:stretch>
        </a:blipFill>
        <a:effectLst/>
      </p:bgPr>
    </p:bg>
    <p:spTree>
      <p:nvGrpSpPr>
        <p:cNvPr id="1" name="Shape 5"/>
        <p:cNvGrpSpPr/>
        <p:nvPr/>
      </p:nvGrpSpPr>
      <p:grpSpPr>
        <a:xfrm>
          <a:off x="0" y="0"/>
          <a:ext cx="0" cy="0"/>
          <a:chOff x="0" y="0"/>
          <a:chExt cx="0" cy="0"/>
        </a:xfrm>
      </p:grpSpPr>
      <p:sp>
        <p:nvSpPr>
          <p:cNvPr id="6" name="Google Shape;6;p57"/>
          <p:cNvSpPr txBox="1">
            <a:spLocks noGrp="1"/>
          </p:cNvSpPr>
          <p:nvPr>
            <p:ph type="title"/>
          </p:nvPr>
        </p:nvSpPr>
        <p:spPr>
          <a:xfrm>
            <a:off x="786150" y="308120"/>
            <a:ext cx="7571700" cy="7026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1pPr>
            <a:lvl2pPr marR="0" lvl="1"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2pPr>
            <a:lvl3pPr marR="0" lvl="2"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3pPr>
            <a:lvl4pPr marR="0" lvl="3"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4pPr>
            <a:lvl5pPr marR="0" lvl="4"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5pPr>
            <a:lvl6pPr marR="0" lvl="5"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6pPr>
            <a:lvl7pPr marR="0" lvl="6"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7pPr>
            <a:lvl8pPr marR="0" lvl="7"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8pPr>
            <a:lvl9pPr marR="0" lvl="8" algn="l" rtl="0">
              <a:lnSpc>
                <a:spcPct val="100000"/>
              </a:lnSpc>
              <a:spcBef>
                <a:spcPts val="0"/>
              </a:spcBef>
              <a:spcAft>
                <a:spcPts val="0"/>
              </a:spcAft>
              <a:buClr>
                <a:schemeClr val="accent1"/>
              </a:buClr>
              <a:buSzPts val="2000"/>
              <a:buFont typeface="Roboto Slab"/>
              <a:buNone/>
              <a:defRPr sz="2000" b="0" i="0" u="none" strike="noStrike" cap="none">
                <a:solidFill>
                  <a:schemeClr val="accent1"/>
                </a:solidFill>
                <a:latin typeface="Roboto Slab"/>
                <a:ea typeface="Roboto Slab"/>
                <a:cs typeface="Roboto Slab"/>
                <a:sym typeface="Roboto Slab"/>
              </a:defRPr>
            </a:lvl9pPr>
          </a:lstStyle>
          <a:p>
            <a:endParaRPr/>
          </a:p>
        </p:txBody>
      </p:sp>
      <p:sp>
        <p:nvSpPr>
          <p:cNvPr id="7" name="Google Shape;7;p57"/>
          <p:cNvSpPr txBox="1">
            <a:spLocks noGrp="1"/>
          </p:cNvSpPr>
          <p:nvPr>
            <p:ph type="body" idx="1"/>
          </p:nvPr>
        </p:nvSpPr>
        <p:spPr>
          <a:xfrm>
            <a:off x="786150" y="1261700"/>
            <a:ext cx="7571700" cy="3573600"/>
          </a:xfrm>
          <a:prstGeom prst="rect">
            <a:avLst/>
          </a:prstGeom>
          <a:noFill/>
          <a:ln>
            <a:noFill/>
          </a:ln>
        </p:spPr>
        <p:txBody>
          <a:bodyPr spcFirstLastPara="1" wrap="square" lIns="91425" tIns="91425" rIns="91425" bIns="91425" anchor="t" anchorCtr="0">
            <a:noAutofit/>
          </a:bodyPr>
          <a:lstStyle>
            <a:lvl1pPr marL="457200" marR="0" lvl="0" indent="-419100" algn="l" rtl="0">
              <a:lnSpc>
                <a:spcPct val="100000"/>
              </a:lnSpc>
              <a:spcBef>
                <a:spcPts val="600"/>
              </a:spcBef>
              <a:spcAft>
                <a:spcPts val="0"/>
              </a:spcAft>
              <a:buClr>
                <a:schemeClr val="accent4"/>
              </a:buClr>
              <a:buSzPts val="3000"/>
              <a:buFont typeface="Source Sans Pro"/>
              <a:buChar char="◎"/>
              <a:defRPr sz="30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0"/>
              </a:spcBef>
              <a:spcAft>
                <a:spcPts val="0"/>
              </a:spcAft>
              <a:buClr>
                <a:schemeClr val="accent4"/>
              </a:buClr>
              <a:buSzPts val="2400"/>
              <a:buFont typeface="Source Sans Pro"/>
              <a:buChar char="◉"/>
              <a:defRPr sz="2400" b="0" i="0" u="none" strike="noStrike" cap="none">
                <a:solidFill>
                  <a:schemeClr val="dk1"/>
                </a:solidFill>
                <a:latin typeface="Source Sans Pro"/>
                <a:ea typeface="Source Sans Pro"/>
                <a:cs typeface="Source Sans Pro"/>
                <a:sym typeface="Source Sans Pro"/>
              </a:defRPr>
            </a:lvl3pPr>
            <a:lvl4pPr marL="1828800" marR="0" lvl="3"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4pPr>
            <a:lvl5pPr marL="2286000" marR="0" lvl="4"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5pPr>
            <a:lvl6pPr marL="2743200" marR="0" lvl="5"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100000"/>
              </a:lnSpc>
              <a:spcBef>
                <a:spcPts val="0"/>
              </a:spcBef>
              <a:spcAft>
                <a:spcPts val="0"/>
              </a:spcAft>
              <a:buClr>
                <a:schemeClr val="dk1"/>
              </a:buClr>
              <a:buSzPts val="1800"/>
              <a:buFont typeface="Source Sans Pro"/>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8" name="Google Shape;8;p57"/>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latin typeface="Roboto Slab"/>
              <a:ea typeface="Roboto Slab"/>
              <a:cs typeface="Roboto Slab"/>
              <a:sym typeface="Roboto Slab"/>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ate2gifted.eu/?fbclid=IwAR1f3ccOqUsCTBqwLSwZhRG_etehawDw8sRhUzJ5lc6JFvN62YSbM4ds9H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
          <p:cNvSpPr txBox="1">
            <a:spLocks noGrp="1"/>
          </p:cNvSpPr>
          <p:nvPr>
            <p:ph type="title" idx="4294967295"/>
          </p:nvPr>
        </p:nvSpPr>
        <p:spPr>
          <a:xfrm>
            <a:off x="1100777" y="1513526"/>
            <a:ext cx="7797900" cy="2169000"/>
          </a:xfrm>
          <a:prstGeom prst="rect">
            <a:avLst/>
          </a:prstGeom>
          <a:noFill/>
          <a:ln>
            <a:noFill/>
          </a:ln>
        </p:spPr>
        <p:txBody>
          <a:bodyPr spcFirstLastPara="1" wrap="square" lIns="91425" tIns="91425" rIns="91425" bIns="91425" anchor="b" anchorCtr="0">
            <a:noAutofit/>
          </a:bodyPr>
          <a:lstStyle/>
          <a:p>
            <a:r>
              <a:rPr lang="lt-LT" sz="2300" dirty="0"/>
              <a:t>GATE project - </a:t>
            </a:r>
            <a:r>
              <a:rPr lang="en-GB" sz="2300" dirty="0"/>
              <a:t>Teachers Training Programme to Support Gifted and Talented Students</a:t>
            </a:r>
            <a:br>
              <a:rPr lang="lt-LT" sz="2300" dirty="0"/>
            </a:br>
            <a:br>
              <a:rPr lang="lt-LT" sz="2300" dirty="0"/>
            </a:br>
            <a:r>
              <a:rPr lang="en" sz="1800" dirty="0">
                <a:solidFill>
                  <a:schemeClr val="tx1"/>
                </a:solidFill>
              </a:rPr>
              <a:t>Project N°: 2021-1-LT01-KA220-SCH-000027713</a:t>
            </a:r>
            <a:br>
              <a:rPr lang="lt-LT" sz="2400" dirty="0">
                <a:solidFill>
                  <a:schemeClr val="dk1"/>
                </a:solidFill>
              </a:rPr>
            </a:br>
            <a:endParaRPr lang="en-US" sz="2300" dirty="0"/>
          </a:p>
          <a:p>
            <a:pPr marL="0" lvl="0" indent="0" algn="l" rtl="0">
              <a:lnSpc>
                <a:spcPct val="100000"/>
              </a:lnSpc>
              <a:spcBef>
                <a:spcPts val="0"/>
              </a:spcBef>
              <a:spcAft>
                <a:spcPts val="0"/>
              </a:spcAft>
              <a:buSzPts val="2000"/>
              <a:buNone/>
            </a:pPr>
            <a:endParaRPr lang="en-US" sz="2300" dirty="0"/>
          </a:p>
        </p:txBody>
      </p:sp>
      <p:sp>
        <p:nvSpPr>
          <p:cNvPr id="71" name="Google Shape;71;p1"/>
          <p:cNvSpPr txBox="1"/>
          <p:nvPr/>
        </p:nvSpPr>
        <p:spPr>
          <a:xfrm>
            <a:off x="1100776" y="3036211"/>
            <a:ext cx="7593167" cy="1046410"/>
          </a:xfrm>
          <a:prstGeom prst="rect">
            <a:avLst/>
          </a:prstGeom>
          <a:noFill/>
          <a:ln>
            <a:noFill/>
          </a:ln>
        </p:spPr>
        <p:txBody>
          <a:bodyPr spcFirstLastPara="1" wrap="square" lIns="91425" tIns="91425" rIns="91425" bIns="91425" anchor="t" anchorCtr="0">
            <a:spAutoFit/>
          </a:bodyPr>
          <a:lstStyle/>
          <a:p>
            <a:r>
              <a:rPr lang="en-US" dirty="0">
                <a:solidFill>
                  <a:srgbClr val="2B2B2B"/>
                </a:solidFill>
                <a:latin typeface="Roboto Slab" panose="020B0604020202020204" charset="0"/>
                <a:ea typeface="Roboto Slab" panose="020B0604020202020204" charset="0"/>
              </a:rPr>
              <a:t>Project </a:t>
            </a:r>
            <a:r>
              <a:rPr lang="en-US" dirty="0">
                <a:solidFill>
                  <a:schemeClr val="tx1"/>
                </a:solidFill>
                <a:latin typeface="Roboto Slab" panose="020B0604020202020204" charset="0"/>
                <a:ea typeface="Roboto Slab" panose="020B0604020202020204" charset="0"/>
              </a:rPr>
              <a:t>period</a:t>
            </a:r>
            <a:r>
              <a:rPr lang="lt-LT" dirty="0">
                <a:solidFill>
                  <a:schemeClr val="tx1"/>
                </a:solidFill>
                <a:latin typeface="Roboto Slab" panose="020B0604020202020204" charset="0"/>
                <a:ea typeface="Roboto Slab" panose="020B0604020202020204" charset="0"/>
              </a:rPr>
              <a:t> </a:t>
            </a:r>
            <a:r>
              <a:rPr lang="en" dirty="0">
                <a:solidFill>
                  <a:schemeClr val="tx1"/>
                </a:solidFill>
                <a:latin typeface="Roboto Slab" panose="020B0604020202020204" charset="0"/>
                <a:ea typeface="Roboto Slab" panose="020B0604020202020204" charset="0"/>
              </a:rPr>
              <a:t>01.01.2022 - 31.12.2023</a:t>
            </a:r>
            <a:endParaRPr lang="lt-LT" dirty="0">
              <a:solidFill>
                <a:schemeClr val="tx1"/>
              </a:solidFill>
              <a:latin typeface="Roboto Slab" panose="020B0604020202020204" charset="0"/>
              <a:ea typeface="Roboto Slab" panose="020B0604020202020204" charset="0"/>
            </a:endParaRPr>
          </a:p>
          <a:p>
            <a:pPr lvl="0">
              <a:buSzPts val="2300"/>
            </a:pPr>
            <a:endParaRPr lang="lt-LT" dirty="0">
              <a:solidFill>
                <a:schemeClr val="dk1"/>
              </a:solidFill>
              <a:latin typeface="Roboto Slab" panose="020B0604020202020204" charset="0"/>
              <a:ea typeface="Roboto Slab" panose="020B0604020202020204" charset="0"/>
            </a:endParaRPr>
          </a:p>
          <a:p>
            <a:r>
              <a:rPr lang="lt-LT" i="0" dirty="0">
                <a:solidFill>
                  <a:srgbClr val="2B2B2B"/>
                </a:solidFill>
                <a:effectLst/>
                <a:latin typeface="Roboto Slab" panose="020B0604020202020204" charset="0"/>
                <a:ea typeface="Roboto Slab" panose="020B0604020202020204" charset="0"/>
              </a:rPr>
              <a:t>P</a:t>
            </a:r>
            <a:r>
              <a:rPr lang="en-US" i="0" dirty="0" err="1">
                <a:solidFill>
                  <a:srgbClr val="2B2B2B"/>
                </a:solidFill>
                <a:effectLst/>
                <a:latin typeface="Roboto Slab" panose="020B0604020202020204" charset="0"/>
                <a:ea typeface="Roboto Slab" panose="020B0604020202020204" charset="0"/>
              </a:rPr>
              <a:t>rogram</a:t>
            </a:r>
            <a:r>
              <a:rPr lang="lt-LT" dirty="0">
                <a:solidFill>
                  <a:schemeClr val="tx1"/>
                </a:solidFill>
                <a:latin typeface="Roboto Slab" panose="020B0604020202020204" charset="0"/>
                <a:ea typeface="Roboto Slab" panose="020B0604020202020204" charset="0"/>
              </a:rPr>
              <a:t>me: </a:t>
            </a:r>
            <a:r>
              <a:rPr lang="en-US" dirty="0">
                <a:solidFill>
                  <a:schemeClr val="tx1"/>
                </a:solidFill>
                <a:latin typeface="Roboto Slab" panose="020B0604020202020204" charset="0"/>
                <a:ea typeface="Roboto Slab" panose="020B0604020202020204" charset="0"/>
              </a:rPr>
              <a:t>Erasmus+ KA220 </a:t>
            </a:r>
          </a:p>
          <a:p>
            <a:r>
              <a:rPr lang="en-US" dirty="0">
                <a:solidFill>
                  <a:schemeClr val="tx1"/>
                </a:solidFill>
                <a:latin typeface="Roboto Slab" panose="020B0604020202020204" charset="0"/>
                <a:ea typeface="Roboto Slab" panose="020B0604020202020204" charset="0"/>
              </a:rPr>
              <a:t>Cooperation partnership in school education </a:t>
            </a:r>
            <a:endParaRPr dirty="0">
              <a:solidFill>
                <a:schemeClr val="tx1"/>
              </a:solidFill>
              <a:latin typeface="Roboto Slab" panose="020B0604020202020204" charset="0"/>
              <a:ea typeface="Roboto Slab" panose="020B0604020202020204" charset="0"/>
              <a:sym typeface="Roboto Slab"/>
            </a:endParaRPr>
          </a:p>
        </p:txBody>
      </p:sp>
      <p:pic>
        <p:nvPicPr>
          <p:cNvPr id="73" name="Google Shape;73;p1"/>
          <p:cNvPicPr preferRelativeResize="0"/>
          <p:nvPr/>
        </p:nvPicPr>
        <p:blipFill>
          <a:blip r:embed="rId3">
            <a:alphaModFix/>
          </a:blip>
          <a:stretch>
            <a:fillRect/>
          </a:stretch>
        </p:blipFill>
        <p:spPr>
          <a:xfrm>
            <a:off x="6580196" y="0"/>
            <a:ext cx="2563804" cy="1163587"/>
          </a:xfrm>
          <a:prstGeom prst="rect">
            <a:avLst/>
          </a:prstGeom>
          <a:noFill/>
          <a:ln>
            <a:noFill/>
          </a:ln>
        </p:spPr>
      </p:pic>
      <p:pic>
        <p:nvPicPr>
          <p:cNvPr id="75" name="Google Shape;75;p1" descr="Graphical user interface, text&#10;&#10;Description automatically generated"/>
          <p:cNvPicPr preferRelativeResize="0"/>
          <p:nvPr/>
        </p:nvPicPr>
        <p:blipFill rotWithShape="1">
          <a:blip r:embed="rId4">
            <a:alphaModFix/>
          </a:blip>
          <a:srcRect/>
          <a:stretch/>
        </p:blipFill>
        <p:spPr>
          <a:xfrm>
            <a:off x="0" y="4474278"/>
            <a:ext cx="3168989" cy="6692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9ECAF-D9AE-4C02-AE06-F4173C7D2535}"/>
              </a:ext>
            </a:extLst>
          </p:cNvPr>
          <p:cNvSpPr>
            <a:spLocks noGrp="1"/>
          </p:cNvSpPr>
          <p:nvPr>
            <p:ph type="title"/>
          </p:nvPr>
        </p:nvSpPr>
        <p:spPr/>
        <p:txBody>
          <a:bodyPr/>
          <a:lstStyle/>
          <a:p>
            <a:r>
              <a:rPr lang="en-US" sz="2400" dirty="0"/>
              <a:t>Results</a:t>
            </a:r>
          </a:p>
        </p:txBody>
      </p:sp>
      <p:sp>
        <p:nvSpPr>
          <p:cNvPr id="3" name="Slide Number Placeholder 2">
            <a:extLst>
              <a:ext uri="{FF2B5EF4-FFF2-40B4-BE49-F238E27FC236}">
                <a16:creationId xmlns:a16="http://schemas.microsoft.com/office/drawing/2014/main" id="{B660BB3E-9BF8-4109-B740-04E4292E24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6" name="TextBox 5">
            <a:extLst>
              <a:ext uri="{FF2B5EF4-FFF2-40B4-BE49-F238E27FC236}">
                <a16:creationId xmlns:a16="http://schemas.microsoft.com/office/drawing/2014/main" id="{3267849C-397E-4335-B7B0-1EC2CFAD7BA6}"/>
              </a:ext>
            </a:extLst>
          </p:cNvPr>
          <p:cNvSpPr txBox="1"/>
          <p:nvPr/>
        </p:nvSpPr>
        <p:spPr>
          <a:xfrm>
            <a:off x="762883" y="1275966"/>
            <a:ext cx="5449453" cy="3354765"/>
          </a:xfrm>
          <a:prstGeom prst="rect">
            <a:avLst/>
          </a:prstGeom>
          <a:noFill/>
        </p:spPr>
        <p:txBody>
          <a:bodyPr wrap="square">
            <a:spAutoFit/>
          </a:bodyPr>
          <a:lstStyle/>
          <a:p>
            <a:r>
              <a:rPr lang="en-US" sz="1800" b="1" i="0" u="none" strike="noStrike" baseline="0" dirty="0">
                <a:solidFill>
                  <a:schemeClr val="tx1"/>
                </a:solidFill>
                <a:latin typeface="Roboto Slab" panose="020B0604020202020204" charset="0"/>
                <a:ea typeface="Roboto Slab" panose="020B0604020202020204" charset="0"/>
              </a:rPr>
              <a:t>2.</a:t>
            </a:r>
            <a:r>
              <a:rPr lang="lt-LT" sz="1800" b="1" i="0" u="none" strike="noStrike" baseline="0" dirty="0">
                <a:solidFill>
                  <a:schemeClr val="tx1"/>
                </a:solidFill>
                <a:latin typeface="Roboto Slab" panose="020B0604020202020204" charset="0"/>
                <a:ea typeface="Roboto Slab" panose="020B0604020202020204" charset="0"/>
              </a:rPr>
              <a:t> </a:t>
            </a:r>
            <a:r>
              <a:rPr lang="en-US" sz="1800" b="1" i="0" u="none" strike="noStrike" baseline="0" dirty="0">
                <a:solidFill>
                  <a:schemeClr val="tx1"/>
                </a:solidFill>
                <a:latin typeface="Roboto Slab" panose="020B0604020202020204" charset="0"/>
                <a:ea typeface="Roboto Slab" panose="020B0604020202020204" charset="0"/>
              </a:rPr>
              <a:t>Training </a:t>
            </a:r>
            <a:r>
              <a:rPr lang="en-US" sz="1800" b="1" i="0" u="none" strike="noStrike" baseline="0" dirty="0" err="1">
                <a:solidFill>
                  <a:schemeClr val="tx1"/>
                </a:solidFill>
                <a:latin typeface="Roboto Slab" panose="020B0604020202020204" charset="0"/>
                <a:ea typeface="Roboto Slab" panose="020B0604020202020204" charset="0"/>
              </a:rPr>
              <a:t>programme</a:t>
            </a:r>
            <a:endParaRPr lang="lt-LT" sz="1800" b="1" i="0" u="none" strike="noStrike" baseline="0" dirty="0">
              <a:solidFill>
                <a:schemeClr val="tx1"/>
              </a:solidFill>
              <a:latin typeface="Roboto Slab" panose="020B0604020202020204" charset="0"/>
              <a:ea typeface="Roboto Slab" panose="020B0604020202020204" charset="0"/>
            </a:endParaRPr>
          </a:p>
          <a:p>
            <a:endParaRPr lang="lt-LT" sz="1600" dirty="0">
              <a:solidFill>
                <a:schemeClr val="tx1"/>
              </a:solidFill>
              <a:latin typeface="Roboto Slab" panose="020B0604020202020204" charset="0"/>
              <a:ea typeface="Roboto Slab" panose="020B0604020202020204" charset="0"/>
            </a:endParaRPr>
          </a:p>
          <a:p>
            <a:r>
              <a:rPr lang="en-US" sz="1600" b="0" i="0" u="none" strike="noStrike" baseline="0" dirty="0">
                <a:solidFill>
                  <a:schemeClr val="tx1"/>
                </a:solidFill>
                <a:latin typeface="Roboto Slab" panose="020B0604020202020204" charset="0"/>
                <a:ea typeface="Roboto Slab" panose="020B0604020202020204" charset="0"/>
              </a:rPr>
              <a:t>A training </a:t>
            </a:r>
            <a:r>
              <a:rPr lang="en-US" sz="1600" b="0" i="0" u="none" strike="noStrike" baseline="0" dirty="0" err="1">
                <a:solidFill>
                  <a:schemeClr val="tx1"/>
                </a:solidFill>
                <a:latin typeface="Roboto Slab" panose="020B0604020202020204" charset="0"/>
                <a:ea typeface="Roboto Slab" panose="020B0604020202020204" charset="0"/>
              </a:rPr>
              <a:t>programme</a:t>
            </a:r>
            <a:r>
              <a:rPr lang="en-US" sz="1600" b="0" i="0" u="none" strike="noStrike" baseline="0" dirty="0">
                <a:solidFill>
                  <a:schemeClr val="tx1"/>
                </a:solidFill>
                <a:latin typeface="Roboto Slab" panose="020B0604020202020204" charset="0"/>
                <a:ea typeface="Roboto Slab" panose="020B0604020202020204" charset="0"/>
              </a:rPr>
              <a:t> for primary education</a:t>
            </a:r>
            <a:r>
              <a:rPr lang="lt-LT" sz="1600" b="0" i="0" u="none" strike="noStrike" baseline="0" dirty="0">
                <a:solidFill>
                  <a:schemeClr val="tx1"/>
                </a:solidFill>
                <a:latin typeface="Roboto Slab" panose="020B0604020202020204" charset="0"/>
                <a:ea typeface="Roboto Slab" panose="020B0604020202020204" charset="0"/>
              </a:rPr>
              <a:t> </a:t>
            </a:r>
            <a:r>
              <a:rPr lang="en-US" sz="1600" b="0" i="0" u="none" strike="noStrike" baseline="0" dirty="0">
                <a:solidFill>
                  <a:schemeClr val="tx1"/>
                </a:solidFill>
                <a:latin typeface="Roboto Slab" panose="020B0604020202020204" charset="0"/>
                <a:ea typeface="Roboto Slab" panose="020B0604020202020204" charset="0"/>
              </a:rPr>
              <a:t>teachers based on the methodology devised in</a:t>
            </a:r>
            <a:r>
              <a:rPr lang="lt-LT" sz="1600" b="0" i="0" u="none" strike="noStrike" baseline="0" dirty="0">
                <a:solidFill>
                  <a:schemeClr val="tx1"/>
                </a:solidFill>
                <a:latin typeface="Roboto Slab" panose="020B0604020202020204" charset="0"/>
                <a:ea typeface="Roboto Slab" panose="020B0604020202020204" charset="0"/>
              </a:rPr>
              <a:t> </a:t>
            </a:r>
            <a:r>
              <a:rPr lang="en-US" sz="1600" b="0" i="0" u="none" strike="noStrike" baseline="0" dirty="0">
                <a:solidFill>
                  <a:schemeClr val="tx1"/>
                </a:solidFill>
                <a:latin typeface="Roboto Slab" panose="020B0604020202020204" charset="0"/>
                <a:ea typeface="Roboto Slab" panose="020B0604020202020204" charset="0"/>
              </a:rPr>
              <a:t>the Gate project. It will consist of:</a:t>
            </a:r>
            <a:endParaRPr lang="lt-LT" sz="1600" b="0" i="0" u="none" strike="noStrike" baseline="0" dirty="0">
              <a:solidFill>
                <a:schemeClr val="tx1"/>
              </a:solidFill>
              <a:latin typeface="Roboto Slab" panose="020B0604020202020204" charset="0"/>
              <a:ea typeface="Roboto Slab" panose="020B0604020202020204" charset="0"/>
            </a:endParaRPr>
          </a:p>
          <a:p>
            <a:endParaRPr lang="en-US" sz="1600" b="0" i="0" u="none" strike="noStrike" baseline="0" dirty="0">
              <a:solidFill>
                <a:schemeClr val="tx1"/>
              </a:solidFill>
              <a:latin typeface="Roboto Slab" panose="020B0604020202020204" charset="0"/>
              <a:ea typeface="Roboto Slab" panose="020B0604020202020204" charset="0"/>
            </a:endParaRPr>
          </a:p>
          <a:p>
            <a:pPr marL="285750" indent="-285750">
              <a:buFont typeface="Arial" panose="020B0604020202020204" pitchFamily="34" charset="0"/>
              <a:buChar char="•"/>
            </a:pPr>
            <a:r>
              <a:rPr lang="en-US" sz="1600" b="0" i="0" u="none" strike="noStrike" baseline="0" dirty="0">
                <a:solidFill>
                  <a:schemeClr val="tx1"/>
                </a:solidFill>
                <a:latin typeface="Roboto Slab" panose="020B0604020202020204" charset="0"/>
                <a:ea typeface="Roboto Slab" panose="020B0604020202020204" charset="0"/>
              </a:rPr>
              <a:t>Theoretical basis and review of teaching</a:t>
            </a:r>
            <a:r>
              <a:rPr lang="lt-LT" sz="1600" b="0" i="0" u="none" strike="noStrike" baseline="0" dirty="0">
                <a:solidFill>
                  <a:schemeClr val="tx1"/>
                </a:solidFill>
                <a:latin typeface="Roboto Slab" panose="020B0604020202020204" charset="0"/>
                <a:ea typeface="Roboto Slab" panose="020B0604020202020204" charset="0"/>
              </a:rPr>
              <a:t> </a:t>
            </a:r>
            <a:r>
              <a:rPr lang="en-US" sz="1600" b="0" i="0" u="none" strike="noStrike" baseline="0" dirty="0">
                <a:solidFill>
                  <a:schemeClr val="tx1"/>
                </a:solidFill>
                <a:latin typeface="Roboto Slab" panose="020B0604020202020204" charset="0"/>
                <a:ea typeface="Roboto Slab" panose="020B0604020202020204" charset="0"/>
              </a:rPr>
              <a:t>practices for GATE pupils. </a:t>
            </a:r>
          </a:p>
          <a:p>
            <a:pPr marL="285750" indent="-285750">
              <a:buFont typeface="Arial" panose="020B0604020202020204" pitchFamily="34" charset="0"/>
              <a:buChar char="•"/>
            </a:pPr>
            <a:r>
              <a:rPr lang="en-US" sz="1600" b="0" i="0" u="none" strike="noStrike" baseline="0" dirty="0">
                <a:solidFill>
                  <a:schemeClr val="tx1"/>
                </a:solidFill>
                <a:latin typeface="Roboto Slab" panose="020B0604020202020204" charset="0"/>
                <a:ea typeface="Roboto Slab" panose="020B0604020202020204" charset="0"/>
              </a:rPr>
              <a:t>Teaching to GATE pupils in primary school and</a:t>
            </a:r>
            <a:r>
              <a:rPr lang="lt-LT" sz="1600" b="0" i="0" u="none" strike="noStrike" baseline="0" dirty="0">
                <a:solidFill>
                  <a:schemeClr val="tx1"/>
                </a:solidFill>
                <a:latin typeface="Roboto Slab" panose="020B0604020202020204" charset="0"/>
                <a:ea typeface="Roboto Slab" panose="020B0604020202020204" charset="0"/>
              </a:rPr>
              <a:t> </a:t>
            </a:r>
            <a:r>
              <a:rPr lang="en-US" sz="1600" b="0" i="0" u="none" strike="noStrike" baseline="0" dirty="0">
                <a:solidFill>
                  <a:schemeClr val="tx1"/>
                </a:solidFill>
                <a:latin typeface="Roboto Slab" panose="020B0604020202020204" charset="0"/>
                <a:ea typeface="Roboto Slab" panose="020B0604020202020204" charset="0"/>
              </a:rPr>
              <a:t>GATE only classes.</a:t>
            </a:r>
          </a:p>
          <a:p>
            <a:pPr marL="285750" indent="-285750">
              <a:buFont typeface="Arial" panose="020B0604020202020204" pitchFamily="34" charset="0"/>
              <a:buChar char="•"/>
            </a:pPr>
            <a:r>
              <a:rPr lang="en-US" sz="1600" b="0" i="0" u="none" strike="noStrike" baseline="0" dirty="0">
                <a:solidFill>
                  <a:schemeClr val="tx1"/>
                </a:solidFill>
                <a:latin typeface="Roboto Slab" panose="020B0604020202020204" charset="0"/>
                <a:ea typeface="Roboto Slab" panose="020B0604020202020204" charset="0"/>
              </a:rPr>
              <a:t>Evaluation and assessment tools for teachers.</a:t>
            </a:r>
            <a:endParaRPr lang="lt-LT" sz="1600" dirty="0">
              <a:solidFill>
                <a:schemeClr val="tx1"/>
              </a:solidFill>
              <a:latin typeface="Roboto Slab" panose="020B0604020202020204" charset="0"/>
              <a:ea typeface="Roboto Slab" panose="020B0604020202020204" charset="0"/>
            </a:endParaRPr>
          </a:p>
          <a:p>
            <a:endParaRPr lang="en-US" sz="1600" b="0" i="0" u="none" strike="noStrike" baseline="0" dirty="0">
              <a:solidFill>
                <a:schemeClr val="tx1"/>
              </a:solidFill>
              <a:latin typeface="Roboto Slab" panose="020B0604020202020204" charset="0"/>
              <a:ea typeface="Roboto Slab" panose="020B0604020202020204" charset="0"/>
            </a:endParaRPr>
          </a:p>
          <a:p>
            <a:endParaRPr lang="lt-LT" sz="1800" b="0" i="0" u="none" strike="noStrike" baseline="0" dirty="0">
              <a:solidFill>
                <a:schemeClr val="tx1"/>
              </a:solidFill>
              <a:latin typeface="Roboto Slab" panose="020B0604020202020204" charset="0"/>
              <a:ea typeface="Roboto Slab" panose="020B0604020202020204" charset="0"/>
            </a:endParaRPr>
          </a:p>
        </p:txBody>
      </p:sp>
      <p:pic>
        <p:nvPicPr>
          <p:cNvPr id="1026" name="Picture 2">
            <a:extLst>
              <a:ext uri="{FF2B5EF4-FFF2-40B4-BE49-F238E27FC236}">
                <a16:creationId xmlns:a16="http://schemas.microsoft.com/office/drawing/2014/main" id="{E3DFAEFA-4552-4855-ABAB-6FFCDE158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336" y="1714294"/>
            <a:ext cx="2847901" cy="28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586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A405-4D49-4558-AF4A-F4B9F9CA9779}"/>
              </a:ext>
            </a:extLst>
          </p:cNvPr>
          <p:cNvSpPr>
            <a:spLocks noGrp="1"/>
          </p:cNvSpPr>
          <p:nvPr>
            <p:ph type="title"/>
          </p:nvPr>
        </p:nvSpPr>
        <p:spPr>
          <a:xfrm>
            <a:off x="832684" y="460746"/>
            <a:ext cx="7571700" cy="702600"/>
          </a:xfrm>
        </p:spPr>
        <p:txBody>
          <a:bodyPr/>
          <a:lstStyle/>
          <a:p>
            <a:pPr algn="ctr"/>
            <a:r>
              <a:rPr lang="lt-LT" sz="2400" dirty="0"/>
              <a:t>Thank you for your attention</a:t>
            </a:r>
            <a:r>
              <a:rPr lang="en-US" sz="2400" dirty="0"/>
              <a:t>!</a:t>
            </a:r>
            <a:endParaRPr lang="lt-LT" sz="2400" dirty="0"/>
          </a:p>
        </p:txBody>
      </p:sp>
      <p:sp>
        <p:nvSpPr>
          <p:cNvPr id="3" name="Slide Number Placeholder 2">
            <a:extLst>
              <a:ext uri="{FF2B5EF4-FFF2-40B4-BE49-F238E27FC236}">
                <a16:creationId xmlns:a16="http://schemas.microsoft.com/office/drawing/2014/main" id="{4E0E0CF3-4118-47A6-81E3-E156031758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5" name="Picture 4" descr="A picture containing text&#10;&#10;Description automatically generated">
            <a:extLst>
              <a:ext uri="{FF2B5EF4-FFF2-40B4-BE49-F238E27FC236}">
                <a16:creationId xmlns:a16="http://schemas.microsoft.com/office/drawing/2014/main" id="{04487CA1-99A8-4BA8-AC9D-3068791EC023}"/>
              </a:ext>
            </a:extLst>
          </p:cNvPr>
          <p:cNvPicPr>
            <a:picLocks noChangeAspect="1"/>
          </p:cNvPicPr>
          <p:nvPr/>
        </p:nvPicPr>
        <p:blipFill>
          <a:blip r:embed="rId2"/>
          <a:stretch>
            <a:fillRect/>
          </a:stretch>
        </p:blipFill>
        <p:spPr>
          <a:xfrm>
            <a:off x="1121954" y="1363567"/>
            <a:ext cx="7282430" cy="3186063"/>
          </a:xfrm>
          <a:prstGeom prst="rect">
            <a:avLst/>
          </a:prstGeom>
          <a:ln>
            <a:noFill/>
          </a:ln>
          <a:effectLst>
            <a:softEdge rad="112500"/>
          </a:effectLst>
        </p:spPr>
      </p:pic>
    </p:spTree>
    <p:extLst>
      <p:ext uri="{BB962C8B-B14F-4D97-AF65-F5344CB8AC3E}">
        <p14:creationId xmlns:p14="http://schemas.microsoft.com/office/powerpoint/2010/main" val="135753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a:spLocks noGrp="1"/>
          </p:cNvSpPr>
          <p:nvPr>
            <p:ph type="title"/>
          </p:nvPr>
        </p:nvSpPr>
        <p:spPr>
          <a:xfrm>
            <a:off x="155575" y="135075"/>
            <a:ext cx="3664500" cy="494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lt-LT" dirty="0">
                <a:latin typeface="Roboto Slab" panose="020B0604020202020204" charset="0"/>
                <a:ea typeface="Roboto Slab" panose="020B0604020202020204" charset="0"/>
                <a:cs typeface="Poppins"/>
                <a:sym typeface="Poppins"/>
              </a:rPr>
              <a:t>Project Partnership</a:t>
            </a:r>
          </a:p>
        </p:txBody>
      </p:sp>
      <p:sp>
        <p:nvSpPr>
          <p:cNvPr id="97" name="Google Shape;97;p4"/>
          <p:cNvSpPr txBox="1">
            <a:spLocks noGrp="1"/>
          </p:cNvSpPr>
          <p:nvPr>
            <p:ph type="sldNum" idx="12"/>
          </p:nvPr>
        </p:nvSpPr>
        <p:spPr>
          <a:xfrm>
            <a:off x="8404384" y="4749851"/>
            <a:ext cx="548700" cy="3936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
              <a:t>2</a:t>
            </a:fld>
            <a:endParaRPr/>
          </a:p>
        </p:txBody>
      </p:sp>
      <p:pic>
        <p:nvPicPr>
          <p:cNvPr id="98" name="Google Shape;98;p4"/>
          <p:cNvPicPr preferRelativeResize="0"/>
          <p:nvPr/>
        </p:nvPicPr>
        <p:blipFill rotWithShape="1">
          <a:blip r:embed="rId3">
            <a:alphaModFix/>
          </a:blip>
          <a:srcRect/>
          <a:stretch/>
        </p:blipFill>
        <p:spPr>
          <a:xfrm>
            <a:off x="3955292" y="0"/>
            <a:ext cx="5712733" cy="5143500"/>
          </a:xfrm>
          <a:prstGeom prst="rect">
            <a:avLst/>
          </a:prstGeom>
          <a:noFill/>
          <a:ln>
            <a:noFill/>
          </a:ln>
        </p:spPr>
      </p:pic>
      <p:sp>
        <p:nvSpPr>
          <p:cNvPr id="99" name="Google Shape;99;p4"/>
          <p:cNvSpPr/>
          <p:nvPr/>
        </p:nvSpPr>
        <p:spPr>
          <a:xfrm>
            <a:off x="8449400" y="4804475"/>
            <a:ext cx="203400" cy="183900"/>
          </a:xfrm>
          <a:prstGeom prst="star5">
            <a:avLst>
              <a:gd name="adj" fmla="val 19098"/>
              <a:gd name="hf" fmla="val 105146"/>
              <a:gd name="vf" fmla="val 110557"/>
            </a:avLst>
          </a:prstGeom>
          <a:solidFill>
            <a:srgbClr val="FF66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4"/>
          <p:cNvSpPr/>
          <p:nvPr/>
        </p:nvSpPr>
        <p:spPr>
          <a:xfrm>
            <a:off x="7177900" y="3552350"/>
            <a:ext cx="203400" cy="183900"/>
          </a:xfrm>
          <a:prstGeom prst="star5">
            <a:avLst>
              <a:gd name="adj" fmla="val 19098"/>
              <a:gd name="hf" fmla="val 105146"/>
              <a:gd name="vf" fmla="val 110557"/>
            </a:avLst>
          </a:prstGeom>
          <a:solidFill>
            <a:srgbClr val="FF66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
          <p:cNvSpPr/>
          <p:nvPr/>
        </p:nvSpPr>
        <p:spPr>
          <a:xfrm>
            <a:off x="7136550" y="1990250"/>
            <a:ext cx="203400" cy="183900"/>
          </a:xfrm>
          <a:prstGeom prst="star5">
            <a:avLst>
              <a:gd name="adj" fmla="val 19098"/>
              <a:gd name="hf" fmla="val 105146"/>
              <a:gd name="vf" fmla="val 110557"/>
            </a:avLst>
          </a:prstGeom>
          <a:solidFill>
            <a:srgbClr val="FF66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p:nvPr/>
        </p:nvSpPr>
        <p:spPr>
          <a:xfrm>
            <a:off x="7136550" y="1716425"/>
            <a:ext cx="203400" cy="183900"/>
          </a:xfrm>
          <a:prstGeom prst="star5">
            <a:avLst>
              <a:gd name="adj" fmla="val 19098"/>
              <a:gd name="hf" fmla="val 105146"/>
              <a:gd name="vf" fmla="val 110557"/>
            </a:avLst>
          </a:prstGeom>
          <a:solidFill>
            <a:srgbClr val="FF66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4"/>
          <p:cNvSpPr txBox="1"/>
          <p:nvPr/>
        </p:nvSpPr>
        <p:spPr>
          <a:xfrm>
            <a:off x="155575" y="886575"/>
            <a:ext cx="3664500" cy="27090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Poppins"/>
              <a:buChar char="❖"/>
            </a:pPr>
            <a:r>
              <a:rPr lang="en" sz="1400" b="1" i="0" u="none" strike="noStrike" cap="none" dirty="0">
                <a:solidFill>
                  <a:srgbClr val="000000"/>
                </a:solidFill>
                <a:latin typeface="Poppins"/>
                <a:ea typeface="Poppins"/>
                <a:cs typeface="Poppins"/>
                <a:sym typeface="Poppins"/>
              </a:rPr>
              <a:t>Coordinator</a:t>
            </a:r>
            <a:endParaRPr sz="1400" b="1" i="0" u="none" strike="noStrike" cap="none" dirty="0">
              <a:solidFill>
                <a:srgbClr val="000000"/>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1200"/>
              <a:buFont typeface="Arial"/>
              <a:buNone/>
            </a:pPr>
            <a:r>
              <a:rPr lang="en" sz="1200" dirty="0">
                <a:latin typeface="Poppins"/>
                <a:ea typeface="Poppins"/>
                <a:cs typeface="Poppins"/>
                <a:sym typeface="Poppins"/>
              </a:rPr>
              <a:t>VšĮ </a:t>
            </a:r>
            <a:r>
              <a:rPr lang="en" sz="1200" b="0" i="0" u="none" strike="noStrike" cap="none" dirty="0">
                <a:solidFill>
                  <a:srgbClr val="000000"/>
                </a:solidFill>
                <a:latin typeface="Poppins"/>
                <a:ea typeface="Poppins"/>
                <a:cs typeface="Poppins"/>
                <a:sym typeface="Poppins"/>
              </a:rPr>
              <a:t>“eMundus</a:t>
            </a:r>
            <a:r>
              <a:rPr lang="lt-LT" sz="1200" b="0" i="0" u="none" strike="noStrike" cap="none" dirty="0">
                <a:solidFill>
                  <a:srgbClr val="000000"/>
                </a:solidFill>
                <a:latin typeface="Poppins"/>
                <a:ea typeface="Poppins"/>
                <a:cs typeface="Poppins"/>
                <a:sym typeface="Poppins"/>
              </a:rPr>
              <a:t>“</a:t>
            </a:r>
            <a:r>
              <a:rPr lang="en" sz="1200" b="0" i="0" u="none" strike="noStrike" cap="none" dirty="0">
                <a:solidFill>
                  <a:srgbClr val="000000"/>
                </a:solidFill>
                <a:latin typeface="Poppins"/>
                <a:ea typeface="Poppins"/>
                <a:cs typeface="Poppins"/>
                <a:sym typeface="Poppins"/>
              </a:rPr>
              <a:t> (Lithuania)</a:t>
            </a:r>
            <a:endParaRPr sz="1200" b="0" i="0" u="none" strike="noStrike" cap="none" dirty="0">
              <a:solidFill>
                <a:srgbClr val="000000"/>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Poppins"/>
              <a:ea typeface="Poppins"/>
              <a:cs typeface="Poppins"/>
              <a:sym typeface="Poppins"/>
            </a:endParaRPr>
          </a:p>
          <a:p>
            <a:pPr marL="457200" marR="0" lvl="0" indent="-317500" algn="l" rtl="0">
              <a:lnSpc>
                <a:spcPct val="100000"/>
              </a:lnSpc>
              <a:spcBef>
                <a:spcPts val="0"/>
              </a:spcBef>
              <a:spcAft>
                <a:spcPts val="0"/>
              </a:spcAft>
              <a:buClr>
                <a:srgbClr val="000000"/>
              </a:buClr>
              <a:buSzPts val="1400"/>
              <a:buFont typeface="Poppins"/>
              <a:buChar char="❖"/>
            </a:pPr>
            <a:r>
              <a:rPr lang="en" sz="1400" b="1" i="0" u="none" strike="noStrike" cap="none" dirty="0">
                <a:solidFill>
                  <a:srgbClr val="000000"/>
                </a:solidFill>
                <a:latin typeface="Poppins"/>
                <a:ea typeface="Poppins"/>
                <a:cs typeface="Poppins"/>
                <a:sym typeface="Poppins"/>
              </a:rPr>
              <a:t>Partners</a:t>
            </a:r>
            <a:endParaRPr sz="1400" b="1" i="0" u="none" strike="noStrike" cap="none" dirty="0">
              <a:solidFill>
                <a:srgbClr val="000000"/>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Poppins"/>
                <a:ea typeface="Poppins"/>
                <a:cs typeface="Poppins"/>
                <a:sym typeface="Poppins"/>
              </a:rPr>
              <a:t>Vytautas Magnus University (Lithuania)</a:t>
            </a:r>
            <a:endParaRPr sz="1200" b="0" i="0" u="none" strike="noStrike" cap="none" dirty="0">
              <a:solidFill>
                <a:srgbClr val="000000"/>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Poppins"/>
                <a:ea typeface="Poppins"/>
                <a:cs typeface="Poppins"/>
                <a:sym typeface="Poppins"/>
              </a:rPr>
              <a:t>Ron Vardi Center (Israel)</a:t>
            </a:r>
            <a:endParaRPr sz="1200" b="0" i="0" u="none" strike="noStrike" cap="none" dirty="0">
              <a:solidFill>
                <a:srgbClr val="000000"/>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Poppins"/>
                <a:ea typeface="Poppins"/>
                <a:cs typeface="Poppins"/>
                <a:sym typeface="Poppins"/>
              </a:rPr>
              <a:t>ISMA University (Latvia)</a:t>
            </a:r>
            <a:endParaRPr sz="1200" b="0" i="0" u="none" strike="noStrike" cap="none" dirty="0">
              <a:solidFill>
                <a:srgbClr val="000000"/>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Poppins"/>
                <a:ea typeface="Poppins"/>
                <a:cs typeface="Poppins"/>
                <a:sym typeface="Poppins"/>
              </a:rPr>
              <a:t>Zinev Art Technology - ZAT (Bulgaria)</a:t>
            </a:r>
            <a:endParaRPr sz="1200" b="0" i="0" u="none" strike="noStrike" cap="none" dirty="0">
              <a:solidFill>
                <a:srgbClr val="000000"/>
              </a:solidFill>
              <a:latin typeface="Poppins"/>
              <a:ea typeface="Poppins"/>
              <a:cs typeface="Poppins"/>
              <a:sym typeface="Poppins"/>
            </a:endParaRP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Poppins"/>
              <a:ea typeface="Poppins"/>
              <a:cs typeface="Poppins"/>
              <a:sym typeface="Poppins"/>
            </a:endParaRPr>
          </a:p>
          <a:p>
            <a:pPr marL="457200" marR="0" lvl="0" indent="-317500" algn="l" rtl="0">
              <a:lnSpc>
                <a:spcPct val="100000"/>
              </a:lnSpc>
              <a:spcBef>
                <a:spcPts val="0"/>
              </a:spcBef>
              <a:spcAft>
                <a:spcPts val="0"/>
              </a:spcAft>
              <a:buClr>
                <a:srgbClr val="000000"/>
              </a:buClr>
              <a:buSzPts val="1400"/>
              <a:buFont typeface="Poppins"/>
              <a:buChar char="❖"/>
            </a:pPr>
            <a:r>
              <a:rPr lang="en" sz="1400" b="1" i="0" u="none" strike="noStrike" cap="none" dirty="0">
                <a:solidFill>
                  <a:srgbClr val="000000"/>
                </a:solidFill>
                <a:latin typeface="Poppins"/>
                <a:ea typeface="Poppins"/>
                <a:cs typeface="Poppins"/>
                <a:sym typeface="Poppins"/>
              </a:rPr>
              <a:t>Associated partners</a:t>
            </a:r>
            <a:endParaRPr sz="1400" b="1" i="0" u="none" strike="noStrike" cap="none" dirty="0">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Poppins"/>
                <a:ea typeface="Poppins"/>
                <a:cs typeface="Poppins"/>
                <a:sym typeface="Poppins"/>
              </a:rPr>
              <a:t>	</a:t>
            </a:r>
            <a:r>
              <a:rPr lang="en" sz="1200" b="0" i="0" u="none" strike="noStrike" cap="none" dirty="0">
                <a:solidFill>
                  <a:srgbClr val="000000"/>
                </a:solidFill>
                <a:latin typeface="Poppins"/>
                <a:ea typeface="Poppins"/>
                <a:cs typeface="Poppins"/>
                <a:sym typeface="Poppins"/>
              </a:rPr>
              <a:t>Haifa Gifted University Center</a:t>
            </a:r>
            <a:endParaRPr sz="1200" b="0" i="0" u="none" strike="noStrike" cap="none" dirty="0">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Poppins"/>
                <a:ea typeface="Poppins"/>
                <a:cs typeface="Poppins"/>
                <a:sym typeface="Poppins"/>
              </a:rPr>
              <a:t>	IP Capital Group </a:t>
            </a:r>
            <a:endParaRPr sz="1200" b="0" i="0" u="none" strike="noStrike" cap="none" dirty="0">
              <a:solidFill>
                <a:srgbClr val="000000"/>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Poppins"/>
              <a:ea typeface="Poppins"/>
              <a:cs typeface="Poppins"/>
              <a:sym typeface="Poppins"/>
            </a:endParaRPr>
          </a:p>
        </p:txBody>
      </p:sp>
      <p:pic>
        <p:nvPicPr>
          <p:cNvPr id="10" name="Google Shape;344;p19">
            <a:extLst>
              <a:ext uri="{FF2B5EF4-FFF2-40B4-BE49-F238E27FC236}">
                <a16:creationId xmlns:a16="http://schemas.microsoft.com/office/drawing/2014/main" id="{15F692A9-CB37-4F96-84B5-C89A710A4693}"/>
              </a:ext>
            </a:extLst>
          </p:cNvPr>
          <p:cNvPicPr preferRelativeResize="0"/>
          <p:nvPr/>
        </p:nvPicPr>
        <p:blipFill rotWithShape="1">
          <a:blip r:embed="rId4">
            <a:alphaModFix/>
          </a:blip>
          <a:srcRect/>
          <a:stretch/>
        </p:blipFill>
        <p:spPr>
          <a:xfrm>
            <a:off x="2664566" y="3791728"/>
            <a:ext cx="1290726" cy="1307751"/>
          </a:xfrm>
          <a:prstGeom prst="rect">
            <a:avLst/>
          </a:prstGeom>
          <a:noFill/>
          <a:ln>
            <a:noFill/>
          </a:ln>
        </p:spPr>
      </p:pic>
      <p:pic>
        <p:nvPicPr>
          <p:cNvPr id="11" name="Google Shape;347;p19">
            <a:extLst>
              <a:ext uri="{FF2B5EF4-FFF2-40B4-BE49-F238E27FC236}">
                <a16:creationId xmlns:a16="http://schemas.microsoft.com/office/drawing/2014/main" id="{58F3D137-8523-469E-874A-620A45BF936B}"/>
              </a:ext>
            </a:extLst>
          </p:cNvPr>
          <p:cNvPicPr preferRelativeResize="0"/>
          <p:nvPr/>
        </p:nvPicPr>
        <p:blipFill rotWithShape="1">
          <a:blip r:embed="rId5">
            <a:alphaModFix/>
          </a:blip>
          <a:srcRect/>
          <a:stretch/>
        </p:blipFill>
        <p:spPr>
          <a:xfrm>
            <a:off x="96657" y="3934386"/>
            <a:ext cx="2619873" cy="11867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490B-4A70-4FBF-9129-114CBD1301CF}"/>
              </a:ext>
            </a:extLst>
          </p:cNvPr>
          <p:cNvSpPr>
            <a:spLocks noGrp="1"/>
          </p:cNvSpPr>
          <p:nvPr>
            <p:ph type="title"/>
          </p:nvPr>
        </p:nvSpPr>
        <p:spPr/>
        <p:txBody>
          <a:bodyPr/>
          <a:lstStyle/>
          <a:p>
            <a:r>
              <a:rPr lang="lt-LT" sz="2400" dirty="0"/>
              <a:t>Project context</a:t>
            </a:r>
          </a:p>
        </p:txBody>
      </p:sp>
      <p:sp>
        <p:nvSpPr>
          <p:cNvPr id="3" name="Text Placeholder 2">
            <a:extLst>
              <a:ext uri="{FF2B5EF4-FFF2-40B4-BE49-F238E27FC236}">
                <a16:creationId xmlns:a16="http://schemas.microsoft.com/office/drawing/2014/main" id="{0AA483DB-B2DA-4C32-9F65-7B1E9F1CC8E2}"/>
              </a:ext>
            </a:extLst>
          </p:cNvPr>
          <p:cNvSpPr>
            <a:spLocks noGrp="1"/>
          </p:cNvSpPr>
          <p:nvPr>
            <p:ph type="body" idx="1"/>
          </p:nvPr>
        </p:nvSpPr>
        <p:spPr>
          <a:xfrm>
            <a:off x="786150" y="1126049"/>
            <a:ext cx="6864806" cy="1867182"/>
          </a:xfrm>
        </p:spPr>
        <p:txBody>
          <a:bodyPr/>
          <a:lstStyle/>
          <a:p>
            <a:pPr marL="76200" indent="0" algn="just">
              <a:buNone/>
            </a:pPr>
            <a:r>
              <a:rPr lang="en-US" sz="2000" dirty="0"/>
              <a:t>The increasing pressure of globalization, economic competitiveness and the unsatisfactory results of students’ performance have led to increased focus on the academic achievement of gifted and talented students, who have the potential to become the innovators and leaders of the future.</a:t>
            </a:r>
            <a:endParaRPr lang="lt-LT" sz="2000" dirty="0"/>
          </a:p>
        </p:txBody>
      </p:sp>
      <p:sp>
        <p:nvSpPr>
          <p:cNvPr id="4" name="Slide Number Placeholder 3">
            <a:extLst>
              <a:ext uri="{FF2B5EF4-FFF2-40B4-BE49-F238E27FC236}">
                <a16:creationId xmlns:a16="http://schemas.microsoft.com/office/drawing/2014/main" id="{3B6AE872-385E-43DB-A944-B245BEB09A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8" name="Picture 7" descr="Graphical user interface, text, application&#10;&#10;Description automatically generated">
            <a:extLst>
              <a:ext uri="{FF2B5EF4-FFF2-40B4-BE49-F238E27FC236}">
                <a16:creationId xmlns:a16="http://schemas.microsoft.com/office/drawing/2014/main" id="{2AEC6135-2E07-4059-8EAF-124121EF490F}"/>
              </a:ext>
            </a:extLst>
          </p:cNvPr>
          <p:cNvPicPr>
            <a:picLocks noChangeAspect="1"/>
          </p:cNvPicPr>
          <p:nvPr/>
        </p:nvPicPr>
        <p:blipFill rotWithShape="1">
          <a:blip r:embed="rId2"/>
          <a:srcRect b="36401"/>
          <a:stretch/>
        </p:blipFill>
        <p:spPr>
          <a:xfrm>
            <a:off x="2506050" y="3214688"/>
            <a:ext cx="4549164" cy="1928812"/>
          </a:xfrm>
          <a:prstGeom prst="rect">
            <a:avLst/>
          </a:prstGeom>
          <a:ln>
            <a:noFill/>
          </a:ln>
          <a:effectLst>
            <a:softEdge rad="112500"/>
          </a:effectLst>
        </p:spPr>
      </p:pic>
    </p:spTree>
    <p:extLst>
      <p:ext uri="{BB962C8B-B14F-4D97-AF65-F5344CB8AC3E}">
        <p14:creationId xmlns:p14="http://schemas.microsoft.com/office/powerpoint/2010/main" val="135217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78B1-DF19-4676-B381-31F8C4AA2367}"/>
              </a:ext>
            </a:extLst>
          </p:cNvPr>
          <p:cNvSpPr>
            <a:spLocks noGrp="1"/>
          </p:cNvSpPr>
          <p:nvPr>
            <p:ph type="title"/>
          </p:nvPr>
        </p:nvSpPr>
        <p:spPr>
          <a:xfrm>
            <a:off x="700256" y="328304"/>
            <a:ext cx="7571700" cy="702600"/>
          </a:xfrm>
        </p:spPr>
        <p:txBody>
          <a:bodyPr/>
          <a:lstStyle/>
          <a:p>
            <a:r>
              <a:rPr lang="lt-LT" sz="2400" dirty="0"/>
              <a:t>Project context</a:t>
            </a:r>
          </a:p>
        </p:txBody>
      </p:sp>
      <p:sp>
        <p:nvSpPr>
          <p:cNvPr id="3" name="Text Placeholder 2">
            <a:extLst>
              <a:ext uri="{FF2B5EF4-FFF2-40B4-BE49-F238E27FC236}">
                <a16:creationId xmlns:a16="http://schemas.microsoft.com/office/drawing/2014/main" id="{9BFC9728-8D4B-460F-A803-4224CE4E6340}"/>
              </a:ext>
            </a:extLst>
          </p:cNvPr>
          <p:cNvSpPr>
            <a:spLocks noGrp="1"/>
          </p:cNvSpPr>
          <p:nvPr>
            <p:ph type="body" idx="1"/>
          </p:nvPr>
        </p:nvSpPr>
        <p:spPr>
          <a:xfrm>
            <a:off x="614363" y="999416"/>
            <a:ext cx="7743487" cy="1310535"/>
          </a:xfrm>
        </p:spPr>
        <p:txBody>
          <a:bodyPr/>
          <a:lstStyle/>
          <a:p>
            <a:pPr marL="76200" indent="0" algn="just">
              <a:buNone/>
            </a:pPr>
            <a:r>
              <a:rPr lang="en-US" sz="1800" b="1" i="0" u="none" strike="noStrike" baseline="0" dirty="0">
                <a:solidFill>
                  <a:schemeClr val="tx1"/>
                </a:solidFill>
                <a:latin typeface="Roboto Slab" panose="020B0604020202020204" charset="0"/>
                <a:ea typeface="Roboto Slab" panose="020B0604020202020204" charset="0"/>
              </a:rPr>
              <a:t>Giftedness</a:t>
            </a:r>
            <a:r>
              <a:rPr lang="en-US" sz="1800" b="0" i="0" u="none" strike="noStrike" baseline="0" dirty="0">
                <a:solidFill>
                  <a:schemeClr val="tx1"/>
                </a:solidFill>
                <a:latin typeface="Roboto Slab" panose="020B0604020202020204" charset="0"/>
                <a:ea typeface="Roboto Slab" panose="020B0604020202020204" charset="0"/>
              </a:rPr>
              <a:t> and talent are defined as “performance that is clearly at the upper end of the distribution in a specific talent domain even relative to other high-functioning individuals in that domain” (NAGC*) . </a:t>
            </a:r>
            <a:endParaRPr lang="en-US" sz="1000" i="1" dirty="0">
              <a:solidFill>
                <a:schemeClr val="tx1"/>
              </a:solidFill>
              <a:latin typeface="Roboto Slab" panose="020B0604020202020204" charset="0"/>
              <a:ea typeface="Roboto Slab" panose="020B0604020202020204" charset="0"/>
            </a:endParaRPr>
          </a:p>
        </p:txBody>
      </p:sp>
      <p:sp>
        <p:nvSpPr>
          <p:cNvPr id="4" name="Slide Number Placeholder 3">
            <a:extLst>
              <a:ext uri="{FF2B5EF4-FFF2-40B4-BE49-F238E27FC236}">
                <a16:creationId xmlns:a16="http://schemas.microsoft.com/office/drawing/2014/main" id="{EFF75F7D-6609-4439-95BC-E82A2AFBB7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1027" name="Picture 3" descr="Erasmus+ Project">
            <a:hlinkClick r:id="rId2"/>
            <a:extLst>
              <a:ext uri="{FF2B5EF4-FFF2-40B4-BE49-F238E27FC236}">
                <a16:creationId xmlns:a16="http://schemas.microsoft.com/office/drawing/2014/main" id="{358FAC85-383E-49E3-86EE-0127C392C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985" y="2556174"/>
            <a:ext cx="4343399" cy="22674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172677A-4872-4F55-A2C7-89D26AAC2B98}"/>
              </a:ext>
            </a:extLst>
          </p:cNvPr>
          <p:cNvSpPr txBox="1"/>
          <p:nvPr/>
        </p:nvSpPr>
        <p:spPr>
          <a:xfrm>
            <a:off x="614363" y="2571750"/>
            <a:ext cx="3300412" cy="1754326"/>
          </a:xfrm>
          <a:prstGeom prst="rect">
            <a:avLst/>
          </a:prstGeom>
          <a:noFill/>
        </p:spPr>
        <p:txBody>
          <a:bodyPr wrap="square">
            <a:spAutoFit/>
          </a:bodyPr>
          <a:lstStyle/>
          <a:p>
            <a:pPr marL="76200" indent="0" algn="just">
              <a:buNone/>
            </a:pPr>
            <a:r>
              <a:rPr lang="en-US" sz="1800" b="0" i="0" u="none" strike="noStrike" baseline="0" dirty="0">
                <a:solidFill>
                  <a:schemeClr val="tx1"/>
                </a:solidFill>
                <a:latin typeface="Roboto Slab" panose="020B0604020202020204" charset="0"/>
                <a:ea typeface="Roboto Slab" panose="020B0604020202020204" charset="0"/>
              </a:rPr>
              <a:t>The students recognized to be capable of</a:t>
            </a:r>
            <a:r>
              <a:rPr lang="lt-LT" sz="1800" b="0" i="0" u="none" strike="noStrike" baseline="0" dirty="0">
                <a:solidFill>
                  <a:schemeClr val="tx1"/>
                </a:solidFill>
                <a:latin typeface="Roboto Slab" panose="020B0604020202020204" charset="0"/>
                <a:ea typeface="Roboto Slab" panose="020B0604020202020204" charset="0"/>
              </a:rPr>
              <a:t> </a:t>
            </a:r>
            <a:r>
              <a:rPr lang="en-US" sz="1800" b="0" i="0" u="none" strike="noStrike" baseline="0" dirty="0">
                <a:solidFill>
                  <a:schemeClr val="tx1"/>
                </a:solidFill>
                <a:latin typeface="Roboto Slab" panose="020B0604020202020204" charset="0"/>
                <a:ea typeface="Roboto Slab" panose="020B0604020202020204" charset="0"/>
              </a:rPr>
              <a:t>providing similar performances, but that fail to</a:t>
            </a:r>
            <a:r>
              <a:rPr lang="lt-LT" sz="1800" b="0" i="0" u="none" strike="noStrike" baseline="0" dirty="0">
                <a:solidFill>
                  <a:schemeClr val="tx1"/>
                </a:solidFill>
                <a:latin typeface="Roboto Slab" panose="020B0604020202020204" charset="0"/>
                <a:ea typeface="Roboto Slab" panose="020B0604020202020204" charset="0"/>
              </a:rPr>
              <a:t> </a:t>
            </a:r>
            <a:r>
              <a:rPr lang="en-US" sz="1800" b="0" i="0" u="none" strike="noStrike" baseline="0" dirty="0">
                <a:solidFill>
                  <a:schemeClr val="tx1"/>
                </a:solidFill>
                <a:latin typeface="Roboto Slab" panose="020B0604020202020204" charset="0"/>
                <a:ea typeface="Roboto Slab" panose="020B0604020202020204" charset="0"/>
              </a:rPr>
              <a:t>express their full potential, are referred to as</a:t>
            </a:r>
            <a:r>
              <a:rPr lang="lt-LT" sz="1800" b="0" i="0" u="none" strike="noStrike" baseline="0" dirty="0">
                <a:solidFill>
                  <a:schemeClr val="tx1"/>
                </a:solidFill>
                <a:latin typeface="Roboto Slab" panose="020B0604020202020204" charset="0"/>
                <a:ea typeface="Roboto Slab" panose="020B0604020202020204" charset="0"/>
              </a:rPr>
              <a:t> </a:t>
            </a:r>
            <a:r>
              <a:rPr lang="en-US" sz="1800" b="0" i="0" u="none" strike="noStrike" baseline="0" dirty="0">
                <a:solidFill>
                  <a:schemeClr val="tx1"/>
                </a:solidFill>
                <a:latin typeface="Roboto Slab" panose="020B0604020202020204" charset="0"/>
                <a:ea typeface="Roboto Slab" panose="020B0604020202020204" charset="0"/>
              </a:rPr>
              <a:t>“</a:t>
            </a:r>
            <a:r>
              <a:rPr lang="en-US" sz="1800" b="1" i="0" u="none" strike="noStrike" baseline="0" dirty="0">
                <a:solidFill>
                  <a:schemeClr val="tx1"/>
                </a:solidFill>
                <a:latin typeface="Roboto Slab" panose="020B0604020202020204" charset="0"/>
                <a:ea typeface="Roboto Slab" panose="020B0604020202020204" charset="0"/>
              </a:rPr>
              <a:t>gifted underachievers</a:t>
            </a:r>
            <a:r>
              <a:rPr lang="en-US" sz="1800" b="0" i="0" u="none" strike="noStrike" baseline="0" dirty="0">
                <a:solidFill>
                  <a:schemeClr val="tx1"/>
                </a:solidFill>
                <a:latin typeface="Roboto Slab" panose="020B0604020202020204" charset="0"/>
                <a:ea typeface="Roboto Slab" panose="020B0604020202020204" charset="0"/>
              </a:rPr>
              <a:t>”. </a:t>
            </a:r>
            <a:endParaRPr lang="en-US" sz="1800" dirty="0">
              <a:solidFill>
                <a:schemeClr val="tx1"/>
              </a:solidFill>
              <a:latin typeface="Roboto Slab" panose="020B0604020202020204" charset="0"/>
              <a:ea typeface="Roboto Slab" panose="020B0604020202020204" charset="0"/>
            </a:endParaRPr>
          </a:p>
        </p:txBody>
      </p:sp>
      <p:sp>
        <p:nvSpPr>
          <p:cNvPr id="9" name="TextBox 8">
            <a:extLst>
              <a:ext uri="{FF2B5EF4-FFF2-40B4-BE49-F238E27FC236}">
                <a16:creationId xmlns:a16="http://schemas.microsoft.com/office/drawing/2014/main" id="{5B121990-1549-462A-967F-50C938A52FCC}"/>
              </a:ext>
            </a:extLst>
          </p:cNvPr>
          <p:cNvSpPr txBox="1"/>
          <p:nvPr/>
        </p:nvSpPr>
        <p:spPr>
          <a:xfrm>
            <a:off x="435768" y="4749851"/>
            <a:ext cx="4572000" cy="246221"/>
          </a:xfrm>
          <a:prstGeom prst="rect">
            <a:avLst/>
          </a:prstGeom>
          <a:noFill/>
        </p:spPr>
        <p:txBody>
          <a:bodyPr wrap="square">
            <a:spAutoFit/>
          </a:bodyPr>
          <a:lstStyle/>
          <a:p>
            <a:pPr marL="76200" indent="0">
              <a:buNone/>
            </a:pPr>
            <a:r>
              <a:rPr lang="en-US" sz="1000" b="0" i="1" u="none" strike="noStrike" baseline="0" dirty="0">
                <a:solidFill>
                  <a:schemeClr val="tx1"/>
                </a:solidFill>
                <a:latin typeface="Roboto Slab" panose="020B0604020202020204" charset="0"/>
                <a:ea typeface="Roboto Slab" panose="020B0604020202020204" charset="0"/>
              </a:rPr>
              <a:t>*National Association for Gifted Children (USA) nagc.org</a:t>
            </a:r>
            <a:endParaRPr lang="lt-LT" sz="1000" i="1"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2590719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D09AC-D891-4B5B-B286-A179E2755ADC}"/>
              </a:ext>
            </a:extLst>
          </p:cNvPr>
          <p:cNvSpPr>
            <a:spLocks noGrp="1"/>
          </p:cNvSpPr>
          <p:nvPr>
            <p:ph type="title"/>
          </p:nvPr>
        </p:nvSpPr>
        <p:spPr/>
        <p:txBody>
          <a:bodyPr/>
          <a:lstStyle/>
          <a:p>
            <a:r>
              <a:rPr lang="lt-LT" sz="2400" dirty="0"/>
              <a:t>Project context</a:t>
            </a:r>
            <a:endParaRPr lang="en-US" sz="2400" dirty="0"/>
          </a:p>
        </p:txBody>
      </p:sp>
      <p:sp>
        <p:nvSpPr>
          <p:cNvPr id="3" name="Text Placeholder 2">
            <a:extLst>
              <a:ext uri="{FF2B5EF4-FFF2-40B4-BE49-F238E27FC236}">
                <a16:creationId xmlns:a16="http://schemas.microsoft.com/office/drawing/2014/main" id="{43AD02F2-977A-484D-AF6D-45A0250F94DC}"/>
              </a:ext>
            </a:extLst>
          </p:cNvPr>
          <p:cNvSpPr>
            <a:spLocks noGrp="1"/>
          </p:cNvSpPr>
          <p:nvPr>
            <p:ph type="body" idx="1"/>
          </p:nvPr>
        </p:nvSpPr>
        <p:spPr>
          <a:xfrm>
            <a:off x="786150" y="1261700"/>
            <a:ext cx="6150431" cy="2388756"/>
          </a:xfrm>
        </p:spPr>
        <p:txBody>
          <a:bodyPr/>
          <a:lstStyle/>
          <a:p>
            <a:pPr marL="76200" indent="0">
              <a:buNone/>
            </a:pPr>
            <a:r>
              <a:rPr lang="en-US" sz="1800" b="0" i="0" u="none" strike="noStrike" baseline="0" dirty="0">
                <a:solidFill>
                  <a:schemeClr val="tx1"/>
                </a:solidFill>
                <a:latin typeface="Roboto Slab" panose="020B0604020202020204" charset="0"/>
                <a:ea typeface="Roboto Slab" panose="020B0604020202020204" charset="0"/>
              </a:rPr>
              <a:t>Researchers have been investigating the causes of this phenomenon, identifying such causes in the following 3 domains: </a:t>
            </a:r>
          </a:p>
          <a:p>
            <a:endParaRPr lang="en-US" sz="1800" b="0" i="0" u="none" strike="noStrike" baseline="0" dirty="0">
              <a:solidFill>
                <a:schemeClr val="tx1"/>
              </a:solidFill>
              <a:latin typeface="Roboto Slab" panose="020B0604020202020204" charset="0"/>
              <a:ea typeface="Roboto Slab" panose="020B0604020202020204" charset="0"/>
            </a:endParaRPr>
          </a:p>
          <a:p>
            <a:r>
              <a:rPr lang="lt-LT" sz="1800" dirty="0">
                <a:solidFill>
                  <a:schemeClr val="tx1"/>
                </a:solidFill>
                <a:latin typeface="Roboto Slab" panose="020B0604020202020204" charset="0"/>
                <a:ea typeface="Roboto Slab" panose="020B0604020202020204" charset="0"/>
              </a:rPr>
              <a:t>M</a:t>
            </a:r>
            <a:r>
              <a:rPr lang="en-US" sz="1800" dirty="0" err="1">
                <a:solidFill>
                  <a:schemeClr val="tx1"/>
                </a:solidFill>
                <a:latin typeface="Roboto Slab" panose="020B0604020202020204" charset="0"/>
                <a:ea typeface="Roboto Slab" panose="020B0604020202020204" charset="0"/>
              </a:rPr>
              <a:t>otivation</a:t>
            </a:r>
            <a:endParaRPr lang="en-US" sz="1800" dirty="0">
              <a:solidFill>
                <a:schemeClr val="tx1"/>
              </a:solidFill>
              <a:latin typeface="Roboto Slab" panose="020B0604020202020204" charset="0"/>
              <a:ea typeface="Roboto Slab" panose="020B0604020202020204" charset="0"/>
            </a:endParaRPr>
          </a:p>
          <a:p>
            <a:r>
              <a:rPr lang="lt-LT" sz="1800" b="0" i="0" u="none" strike="noStrike" baseline="0" dirty="0">
                <a:solidFill>
                  <a:schemeClr val="tx1"/>
                </a:solidFill>
                <a:latin typeface="Roboto Slab" panose="020B0604020202020204" charset="0"/>
                <a:ea typeface="Roboto Slab" panose="020B0604020202020204" charset="0"/>
              </a:rPr>
              <a:t>E</a:t>
            </a:r>
            <a:r>
              <a:rPr lang="en-US" sz="1800" b="0" i="0" u="none" strike="noStrike" baseline="0" dirty="0">
                <a:solidFill>
                  <a:schemeClr val="tx1"/>
                </a:solidFill>
                <a:latin typeface="Roboto Slab" panose="020B0604020202020204" charset="0"/>
                <a:ea typeface="Roboto Slab" panose="020B0604020202020204" charset="0"/>
              </a:rPr>
              <a:t>motion</a:t>
            </a:r>
          </a:p>
          <a:p>
            <a:r>
              <a:rPr lang="lt-LT" sz="1800" b="0" i="0" u="none" strike="noStrike" baseline="0" dirty="0">
                <a:solidFill>
                  <a:schemeClr val="tx1"/>
                </a:solidFill>
                <a:latin typeface="Roboto Slab" panose="020B0604020202020204" charset="0"/>
                <a:ea typeface="Roboto Slab" panose="020B0604020202020204" charset="0"/>
              </a:rPr>
              <a:t>S</a:t>
            </a:r>
            <a:r>
              <a:rPr lang="en-US" sz="1800" b="0" i="0" u="none" strike="noStrike" baseline="0" dirty="0" err="1">
                <a:solidFill>
                  <a:schemeClr val="tx1"/>
                </a:solidFill>
                <a:latin typeface="Roboto Slab" panose="020B0604020202020204" charset="0"/>
                <a:ea typeface="Roboto Slab" panose="020B0604020202020204" charset="0"/>
              </a:rPr>
              <a:t>chool</a:t>
            </a:r>
            <a:r>
              <a:rPr lang="en-US" sz="1800" b="0" i="0" u="none" strike="noStrike" baseline="0" dirty="0">
                <a:solidFill>
                  <a:schemeClr val="tx1"/>
                </a:solidFill>
                <a:latin typeface="Roboto Slab" panose="020B0604020202020204" charset="0"/>
                <a:ea typeface="Roboto Slab" panose="020B0604020202020204" charset="0"/>
              </a:rPr>
              <a:t> perception</a:t>
            </a:r>
            <a:endParaRPr lang="lt-LT" sz="1800" b="0" i="0" u="none" strike="noStrike" baseline="0" dirty="0">
              <a:solidFill>
                <a:schemeClr val="tx1"/>
              </a:solidFill>
              <a:latin typeface="Roboto Slab" panose="020B0604020202020204" charset="0"/>
              <a:ea typeface="Roboto Slab" panose="020B0604020202020204" charset="0"/>
            </a:endParaRPr>
          </a:p>
          <a:p>
            <a:pPr marL="76200" indent="0">
              <a:buNone/>
            </a:pPr>
            <a:endParaRPr lang="lt-LT" sz="1800" dirty="0">
              <a:solidFill>
                <a:schemeClr val="tx1"/>
              </a:solidFill>
              <a:latin typeface="Roboto Slab" panose="020B0604020202020204" charset="0"/>
              <a:ea typeface="Roboto Slab" panose="020B0604020202020204" charset="0"/>
            </a:endParaRPr>
          </a:p>
          <a:p>
            <a:pPr marL="76200" indent="0">
              <a:buNone/>
            </a:pPr>
            <a:endParaRPr lang="en-US" dirty="0">
              <a:solidFill>
                <a:schemeClr val="tx1"/>
              </a:solidFill>
              <a:latin typeface="Roboto Slab" panose="020B0604020202020204" charset="0"/>
              <a:ea typeface="Roboto Slab" panose="020B0604020202020204" charset="0"/>
            </a:endParaRPr>
          </a:p>
        </p:txBody>
      </p:sp>
      <p:sp>
        <p:nvSpPr>
          <p:cNvPr id="4" name="Slide Number Placeholder 3">
            <a:extLst>
              <a:ext uri="{FF2B5EF4-FFF2-40B4-BE49-F238E27FC236}">
                <a16:creationId xmlns:a16="http://schemas.microsoft.com/office/drawing/2014/main" id="{F60F04D3-E827-4B96-A5AB-EC671124DA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2050" name="Picture 2">
            <a:extLst>
              <a:ext uri="{FF2B5EF4-FFF2-40B4-BE49-F238E27FC236}">
                <a16:creationId xmlns:a16="http://schemas.microsoft.com/office/drawing/2014/main" id="{4B5C15B1-4350-457E-A487-2B9C6CFDE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586" y="2456078"/>
            <a:ext cx="4378148" cy="26779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023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5204-CB4C-4D58-AEB1-D94B63470B23}"/>
              </a:ext>
            </a:extLst>
          </p:cNvPr>
          <p:cNvSpPr>
            <a:spLocks noGrp="1"/>
          </p:cNvSpPr>
          <p:nvPr>
            <p:ph type="title"/>
          </p:nvPr>
        </p:nvSpPr>
        <p:spPr/>
        <p:txBody>
          <a:bodyPr/>
          <a:lstStyle/>
          <a:p>
            <a:r>
              <a:rPr lang="en-US" sz="2400" dirty="0"/>
              <a:t>Aim</a:t>
            </a:r>
            <a:endParaRPr lang="lt-LT" sz="2400" dirty="0"/>
          </a:p>
        </p:txBody>
      </p:sp>
      <p:sp>
        <p:nvSpPr>
          <p:cNvPr id="3" name="Text Placeholder 2">
            <a:extLst>
              <a:ext uri="{FF2B5EF4-FFF2-40B4-BE49-F238E27FC236}">
                <a16:creationId xmlns:a16="http://schemas.microsoft.com/office/drawing/2014/main" id="{1558D665-8590-4465-9D63-3BD564FD22E0}"/>
              </a:ext>
            </a:extLst>
          </p:cNvPr>
          <p:cNvSpPr>
            <a:spLocks noGrp="1"/>
          </p:cNvSpPr>
          <p:nvPr>
            <p:ph type="body" idx="1"/>
          </p:nvPr>
        </p:nvSpPr>
        <p:spPr>
          <a:xfrm>
            <a:off x="786150" y="1261700"/>
            <a:ext cx="6605832" cy="3573600"/>
          </a:xfrm>
        </p:spPr>
        <p:txBody>
          <a:bodyPr/>
          <a:lstStyle/>
          <a:p>
            <a:pPr marL="76200" indent="0">
              <a:buNone/>
            </a:pPr>
            <a:r>
              <a:rPr lang="en-US" sz="2000" b="0" i="0" u="none" strike="noStrike" cap="none" dirty="0">
                <a:solidFill>
                  <a:srgbClr val="000000"/>
                </a:solidFill>
                <a:latin typeface="Roboto Slab" panose="020B0604020202020204" charset="0"/>
                <a:ea typeface="Roboto Slab" panose="020B0604020202020204" charset="0"/>
                <a:cs typeface="Roboto Slab"/>
                <a:sym typeface="Roboto Slab"/>
              </a:rPr>
              <a:t>GATE project aims to enhance the competencies and skills of primary education teachers and mentors to help gifted and talented pupils (age 8-11 </a:t>
            </a:r>
            <a:r>
              <a:rPr lang="en-US" sz="2000" b="0" i="0" u="none" strike="noStrike" cap="none" dirty="0" err="1">
                <a:solidFill>
                  <a:srgbClr val="000000"/>
                </a:solidFill>
                <a:latin typeface="Roboto Slab" panose="020B0604020202020204" charset="0"/>
                <a:ea typeface="Roboto Slab" panose="020B0604020202020204" charset="0"/>
                <a:cs typeface="Roboto Slab"/>
                <a:sym typeface="Roboto Slab"/>
              </a:rPr>
              <a:t>y.o</a:t>
            </a:r>
            <a:r>
              <a:rPr lang="en-US" sz="2000" b="0" i="0" u="none" strike="noStrike" cap="none" dirty="0">
                <a:solidFill>
                  <a:srgbClr val="000000"/>
                </a:solidFill>
                <a:latin typeface="Roboto Slab" panose="020B0604020202020204" charset="0"/>
                <a:ea typeface="Roboto Slab" panose="020B0604020202020204" charset="0"/>
                <a:cs typeface="Roboto Slab"/>
                <a:sym typeface="Roboto Slab"/>
              </a:rPr>
              <a:t>.) develop their full potential.</a:t>
            </a:r>
            <a:endParaRPr lang="lt-LT" sz="2000" dirty="0">
              <a:solidFill>
                <a:srgbClr val="000000"/>
              </a:solidFill>
              <a:latin typeface="Roboto Slab" panose="020B0604020202020204" charset="0"/>
              <a:ea typeface="Roboto Slab" panose="020B0604020202020204" charset="0"/>
              <a:cs typeface="Roboto Slab"/>
              <a:sym typeface="Roboto Slab"/>
            </a:endParaRPr>
          </a:p>
        </p:txBody>
      </p:sp>
      <p:sp>
        <p:nvSpPr>
          <p:cNvPr id="4" name="Slide Number Placeholder 3">
            <a:extLst>
              <a:ext uri="{FF2B5EF4-FFF2-40B4-BE49-F238E27FC236}">
                <a16:creationId xmlns:a16="http://schemas.microsoft.com/office/drawing/2014/main" id="{2BB8ACE5-2FF8-40B2-96D2-C08B175D555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6" name="Picture 5">
            <a:extLst>
              <a:ext uri="{FF2B5EF4-FFF2-40B4-BE49-F238E27FC236}">
                <a16:creationId xmlns:a16="http://schemas.microsoft.com/office/drawing/2014/main" id="{864EB196-247F-4480-8FD0-5C1E31DFB8E5}"/>
              </a:ext>
            </a:extLst>
          </p:cNvPr>
          <p:cNvPicPr>
            <a:picLocks noChangeAspect="1"/>
          </p:cNvPicPr>
          <p:nvPr/>
        </p:nvPicPr>
        <p:blipFill>
          <a:blip r:embed="rId2"/>
          <a:stretch>
            <a:fillRect/>
          </a:stretch>
        </p:blipFill>
        <p:spPr>
          <a:xfrm>
            <a:off x="4516273" y="2742457"/>
            <a:ext cx="2875709" cy="2007394"/>
          </a:xfrm>
          <a:prstGeom prst="rect">
            <a:avLst/>
          </a:prstGeom>
        </p:spPr>
      </p:pic>
    </p:spTree>
    <p:extLst>
      <p:ext uri="{BB962C8B-B14F-4D97-AF65-F5344CB8AC3E}">
        <p14:creationId xmlns:p14="http://schemas.microsoft.com/office/powerpoint/2010/main" val="4227089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128D9-04BF-464C-B58E-D006B34DEAEC}"/>
              </a:ext>
            </a:extLst>
          </p:cNvPr>
          <p:cNvSpPr>
            <a:spLocks noGrp="1"/>
          </p:cNvSpPr>
          <p:nvPr>
            <p:ph type="title"/>
          </p:nvPr>
        </p:nvSpPr>
        <p:spPr/>
        <p:txBody>
          <a:bodyPr/>
          <a:lstStyle/>
          <a:p>
            <a:r>
              <a:rPr lang="lt-LT" sz="2400" dirty="0"/>
              <a:t>Project objectives</a:t>
            </a:r>
          </a:p>
        </p:txBody>
      </p:sp>
      <p:sp>
        <p:nvSpPr>
          <p:cNvPr id="3" name="Slide Number Placeholder 2">
            <a:extLst>
              <a:ext uri="{FF2B5EF4-FFF2-40B4-BE49-F238E27FC236}">
                <a16:creationId xmlns:a16="http://schemas.microsoft.com/office/drawing/2014/main" id="{84857F90-8487-49E9-AE19-D120217072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6" name="Picture 5" descr="A picture containing diagram&#10;&#10;Description automatically generated">
            <a:extLst>
              <a:ext uri="{FF2B5EF4-FFF2-40B4-BE49-F238E27FC236}">
                <a16:creationId xmlns:a16="http://schemas.microsoft.com/office/drawing/2014/main" id="{B9751855-2B58-4F92-9140-E35ED27D51FA}"/>
              </a:ext>
            </a:extLst>
          </p:cNvPr>
          <p:cNvPicPr>
            <a:picLocks noChangeAspect="1"/>
          </p:cNvPicPr>
          <p:nvPr/>
        </p:nvPicPr>
        <p:blipFill>
          <a:blip r:embed="rId2"/>
          <a:stretch>
            <a:fillRect/>
          </a:stretch>
        </p:blipFill>
        <p:spPr>
          <a:xfrm>
            <a:off x="6489752" y="1900237"/>
            <a:ext cx="2463332" cy="2357436"/>
          </a:xfrm>
          <a:prstGeom prst="rect">
            <a:avLst/>
          </a:prstGeom>
        </p:spPr>
      </p:pic>
      <p:sp>
        <p:nvSpPr>
          <p:cNvPr id="9" name="TextBox 8">
            <a:extLst>
              <a:ext uri="{FF2B5EF4-FFF2-40B4-BE49-F238E27FC236}">
                <a16:creationId xmlns:a16="http://schemas.microsoft.com/office/drawing/2014/main" id="{DADD282E-45D4-49A9-8B62-6ECBFCCC4C85}"/>
              </a:ext>
            </a:extLst>
          </p:cNvPr>
          <p:cNvSpPr txBox="1"/>
          <p:nvPr/>
        </p:nvSpPr>
        <p:spPr>
          <a:xfrm>
            <a:off x="786148" y="1614488"/>
            <a:ext cx="5991579" cy="2062103"/>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Roboto Slab" panose="020B0604020202020204" charset="0"/>
                <a:ea typeface="Roboto Slab" panose="020B0604020202020204" charset="0"/>
                <a:cs typeface="Arial" panose="020B0604020202020204" pitchFamily="34" charset="0"/>
              </a:rPr>
              <a:t>To design an innovative teaching methodology for GATE pupils;</a:t>
            </a:r>
          </a:p>
          <a:p>
            <a:pPr marL="285750" indent="-285750" algn="just">
              <a:buFont typeface="Arial" panose="020B0604020202020204" pitchFamily="34" charset="0"/>
              <a:buChar char="•"/>
            </a:pPr>
            <a:r>
              <a:rPr lang="en-US" sz="1600" dirty="0">
                <a:latin typeface="Roboto Slab" panose="020B0604020202020204" charset="0"/>
                <a:ea typeface="Roboto Slab" panose="020B0604020202020204" charset="0"/>
                <a:cs typeface="Arial" panose="020B0604020202020204" pitchFamily="34" charset="0"/>
              </a:rPr>
              <a:t>To provide a training </a:t>
            </a:r>
            <a:r>
              <a:rPr lang="en-US" sz="1600" dirty="0" err="1">
                <a:latin typeface="Roboto Slab" panose="020B0604020202020204" charset="0"/>
                <a:ea typeface="Roboto Slab" panose="020B0604020202020204" charset="0"/>
                <a:cs typeface="Arial" panose="020B0604020202020204" pitchFamily="34" charset="0"/>
              </a:rPr>
              <a:t>programme</a:t>
            </a:r>
            <a:r>
              <a:rPr lang="en-US" sz="1600" dirty="0">
                <a:latin typeface="Roboto Slab" panose="020B0604020202020204" charset="0"/>
                <a:ea typeface="Roboto Slab" panose="020B0604020202020204" charset="0"/>
                <a:cs typeface="Arial" panose="020B0604020202020204" pitchFamily="34" charset="0"/>
              </a:rPr>
              <a:t> for primary education teachers;</a:t>
            </a:r>
          </a:p>
          <a:p>
            <a:pPr marL="285750" indent="-285750">
              <a:buFont typeface="Arial" panose="020B0604020202020204" pitchFamily="34" charset="0"/>
              <a:buChar char="•"/>
            </a:pPr>
            <a:r>
              <a:rPr lang="en-US" sz="1600" dirty="0">
                <a:latin typeface="Roboto Slab" panose="020B0604020202020204" charset="0"/>
                <a:ea typeface="Roboto Slab" panose="020B0604020202020204" charset="0"/>
                <a:cs typeface="Arial" panose="020B0604020202020204" pitchFamily="34" charset="0"/>
              </a:rPr>
              <a:t>To increase the academic performance of “gate underachievers” in STE</a:t>
            </a:r>
            <a:r>
              <a:rPr lang="lt-LT" sz="1600" dirty="0">
                <a:latin typeface="Roboto Slab" panose="020B0604020202020204" charset="0"/>
                <a:ea typeface="Roboto Slab" panose="020B0604020202020204" charset="0"/>
                <a:cs typeface="Arial" panose="020B0604020202020204" pitchFamily="34" charset="0"/>
              </a:rPr>
              <a:t>A</a:t>
            </a:r>
            <a:r>
              <a:rPr lang="en-US" sz="1600" dirty="0">
                <a:latin typeface="Roboto Slab" panose="020B0604020202020204" charset="0"/>
                <a:ea typeface="Roboto Slab" panose="020B0604020202020204" charset="0"/>
                <a:cs typeface="Arial" panose="020B0604020202020204" pitchFamily="34" charset="0"/>
              </a:rPr>
              <a:t>M</a:t>
            </a:r>
            <a:r>
              <a:rPr lang="lt-LT" sz="1600" dirty="0">
                <a:latin typeface="Roboto Slab" panose="020B0604020202020204" charset="0"/>
                <a:ea typeface="Roboto Slab" panose="020B0604020202020204" charset="0"/>
                <a:cs typeface="Arial" panose="020B0604020202020204" pitchFamily="34" charset="0"/>
              </a:rPr>
              <a:t>*</a:t>
            </a:r>
            <a:r>
              <a:rPr lang="en-US" sz="1600" dirty="0">
                <a:latin typeface="Roboto Slab" panose="020B0604020202020204" charset="0"/>
                <a:ea typeface="Roboto Slab" panose="020B0604020202020204" charset="0"/>
                <a:cs typeface="Arial" panose="020B0604020202020204" pitchFamily="34" charset="0"/>
              </a:rPr>
              <a:t> subjects;</a:t>
            </a:r>
          </a:p>
          <a:p>
            <a:pPr marL="285750" indent="-285750">
              <a:buFont typeface="Arial" panose="020B0604020202020204" pitchFamily="34" charset="0"/>
              <a:buChar char="•"/>
            </a:pPr>
            <a:r>
              <a:rPr lang="en-US" sz="1600" dirty="0">
                <a:latin typeface="Roboto Slab" panose="020B0604020202020204" charset="0"/>
                <a:ea typeface="Roboto Slab" panose="020B0604020202020204" charset="0"/>
                <a:cs typeface="Arial" panose="020B0604020202020204" pitchFamily="34" charset="0"/>
              </a:rPr>
              <a:t>To increase awareness among school staff, public authorities, and education experts about GATE students.</a:t>
            </a:r>
            <a:endParaRPr lang="lt-LT" sz="1600" dirty="0">
              <a:latin typeface="Roboto Slab" panose="020B0604020202020204" charset="0"/>
              <a:ea typeface="Roboto Slab" panose="020B0604020202020204" charset="0"/>
              <a:cs typeface="Arial" panose="020B0604020202020204" pitchFamily="34" charset="0"/>
            </a:endParaRPr>
          </a:p>
        </p:txBody>
      </p:sp>
      <p:sp>
        <p:nvSpPr>
          <p:cNvPr id="7" name="TextBox 6">
            <a:extLst>
              <a:ext uri="{FF2B5EF4-FFF2-40B4-BE49-F238E27FC236}">
                <a16:creationId xmlns:a16="http://schemas.microsoft.com/office/drawing/2014/main" id="{DDEDE4CC-6FC3-473E-B4E4-FA3C6CB3631A}"/>
              </a:ext>
            </a:extLst>
          </p:cNvPr>
          <p:cNvSpPr txBox="1"/>
          <p:nvPr/>
        </p:nvSpPr>
        <p:spPr>
          <a:xfrm>
            <a:off x="786148" y="4419512"/>
            <a:ext cx="4572000" cy="246221"/>
          </a:xfrm>
          <a:prstGeom prst="rect">
            <a:avLst/>
          </a:prstGeom>
          <a:noFill/>
        </p:spPr>
        <p:txBody>
          <a:bodyPr wrap="square">
            <a:spAutoFit/>
          </a:bodyPr>
          <a:lstStyle/>
          <a:p>
            <a:r>
              <a:rPr lang="en-US" sz="1000" b="0" i="1" u="none" strike="noStrike" baseline="0" dirty="0">
                <a:solidFill>
                  <a:schemeClr val="tx1"/>
                </a:solidFill>
                <a:latin typeface="Roboto Slab" panose="020B0604020202020204" charset="0"/>
                <a:ea typeface="Roboto Slab" panose="020B0604020202020204" charset="0"/>
              </a:rPr>
              <a:t>*Science, technology, engineering, arts, and mathematics</a:t>
            </a:r>
            <a:r>
              <a:rPr lang="lt-LT" sz="1000" b="0" i="1" u="none" strike="noStrike" baseline="0" dirty="0">
                <a:solidFill>
                  <a:schemeClr val="tx1"/>
                </a:solidFill>
                <a:latin typeface="Roboto Slab" panose="020B0604020202020204" charset="0"/>
                <a:ea typeface="Roboto Slab" panose="020B0604020202020204" charset="0"/>
              </a:rPr>
              <a:t> </a:t>
            </a:r>
            <a:r>
              <a:rPr lang="en-US" sz="1000" b="0" i="1" u="none" strike="noStrike" baseline="0" dirty="0">
                <a:solidFill>
                  <a:schemeClr val="tx1"/>
                </a:solidFill>
                <a:latin typeface="Roboto Slab" panose="020B0604020202020204" charset="0"/>
                <a:ea typeface="Roboto Slab" panose="020B0604020202020204" charset="0"/>
              </a:rPr>
              <a:t>education</a:t>
            </a:r>
            <a:endParaRPr lang="en-US" sz="1000" i="1"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845688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F9993-835B-4AB3-B4A6-46305899F6B6}"/>
              </a:ext>
            </a:extLst>
          </p:cNvPr>
          <p:cNvSpPr>
            <a:spLocks noGrp="1"/>
          </p:cNvSpPr>
          <p:nvPr>
            <p:ph type="title"/>
          </p:nvPr>
        </p:nvSpPr>
        <p:spPr/>
        <p:txBody>
          <a:bodyPr/>
          <a:lstStyle/>
          <a:p>
            <a:r>
              <a:rPr lang="lt-LT" sz="2400" dirty="0"/>
              <a:t>Target Groups</a:t>
            </a:r>
          </a:p>
        </p:txBody>
      </p:sp>
      <p:sp>
        <p:nvSpPr>
          <p:cNvPr id="3" name="Text Placeholder 2">
            <a:extLst>
              <a:ext uri="{FF2B5EF4-FFF2-40B4-BE49-F238E27FC236}">
                <a16:creationId xmlns:a16="http://schemas.microsoft.com/office/drawing/2014/main" id="{4582022C-9F78-4594-9CA8-3D332901371F}"/>
              </a:ext>
            </a:extLst>
          </p:cNvPr>
          <p:cNvSpPr>
            <a:spLocks noGrp="1"/>
          </p:cNvSpPr>
          <p:nvPr>
            <p:ph type="body" idx="1"/>
          </p:nvPr>
        </p:nvSpPr>
        <p:spPr>
          <a:xfrm>
            <a:off x="786150" y="1261700"/>
            <a:ext cx="5523908" cy="3573600"/>
          </a:xfrm>
        </p:spPr>
        <p:txBody>
          <a:bodyPr/>
          <a:lstStyle/>
          <a:p>
            <a:pPr marL="76200" indent="0">
              <a:buNone/>
            </a:pPr>
            <a:r>
              <a:rPr lang="en-US" sz="1800" b="1" i="0" u="none" strike="noStrike" baseline="0" dirty="0">
                <a:solidFill>
                  <a:schemeClr val="tx1"/>
                </a:solidFill>
                <a:latin typeface="Roboto Slab" panose="020B0604020202020204" charset="0"/>
                <a:ea typeface="Roboto Slab" panose="020B0604020202020204" charset="0"/>
              </a:rPr>
              <a:t>Target group</a:t>
            </a:r>
            <a:r>
              <a:rPr lang="lt-LT" sz="1800" b="1" i="0" u="none" strike="noStrike" baseline="0" dirty="0">
                <a:solidFill>
                  <a:schemeClr val="tx1"/>
                </a:solidFill>
                <a:latin typeface="Roboto Slab" panose="020B0604020202020204" charset="0"/>
                <a:ea typeface="Roboto Slab" panose="020B0604020202020204" charset="0"/>
              </a:rPr>
              <a:t>s</a:t>
            </a:r>
            <a:r>
              <a:rPr lang="en-US" sz="1800" b="1" i="0" u="none" strike="noStrike" baseline="0" dirty="0">
                <a:solidFill>
                  <a:schemeClr val="tx1"/>
                </a:solidFill>
                <a:latin typeface="Roboto Slab" panose="020B0604020202020204" charset="0"/>
                <a:ea typeface="Roboto Slab" panose="020B0604020202020204" charset="0"/>
              </a:rPr>
              <a:t> </a:t>
            </a:r>
            <a:endParaRPr lang="en-US" sz="1800" b="0" i="0" u="none" strike="noStrike" baseline="0" dirty="0">
              <a:solidFill>
                <a:schemeClr val="tx1"/>
              </a:solidFill>
              <a:latin typeface="Roboto Slab" panose="020B0604020202020204" charset="0"/>
              <a:ea typeface="Roboto Slab" panose="020B0604020202020204" charset="0"/>
            </a:endParaRPr>
          </a:p>
          <a:p>
            <a:pPr marL="76200" indent="0">
              <a:buNone/>
            </a:pPr>
            <a:r>
              <a:rPr lang="en-US" sz="1800" b="0" i="0" u="none" strike="noStrike" baseline="0" dirty="0">
                <a:solidFill>
                  <a:schemeClr val="tx1"/>
                </a:solidFill>
                <a:latin typeface="Roboto Slab" panose="020B0604020202020204" charset="0"/>
                <a:ea typeface="Roboto Slab" panose="020B0604020202020204" charset="0"/>
              </a:rPr>
              <a:t>Primary education teachers, mentors,</a:t>
            </a:r>
            <a:r>
              <a:rPr lang="lt-LT" sz="1800" b="0" i="0" u="none" strike="noStrike" baseline="0" dirty="0">
                <a:solidFill>
                  <a:schemeClr val="tx1"/>
                </a:solidFill>
                <a:latin typeface="Roboto Slab" panose="020B0604020202020204" charset="0"/>
                <a:ea typeface="Roboto Slab" panose="020B0604020202020204" charset="0"/>
              </a:rPr>
              <a:t> </a:t>
            </a:r>
            <a:r>
              <a:rPr lang="en-US" sz="1800" b="0" i="0" u="none" strike="noStrike" baseline="0" dirty="0">
                <a:solidFill>
                  <a:schemeClr val="tx1"/>
                </a:solidFill>
                <a:latin typeface="Roboto Slab" panose="020B0604020202020204" charset="0"/>
                <a:ea typeface="Roboto Slab" panose="020B0604020202020204" charset="0"/>
              </a:rPr>
              <a:t>gifted and talented pupils.</a:t>
            </a:r>
          </a:p>
          <a:p>
            <a:pPr marL="76200" indent="0">
              <a:buNone/>
            </a:pPr>
            <a:endParaRPr lang="en-US" sz="1800" b="0" i="0" u="none" strike="noStrike" baseline="0" dirty="0">
              <a:solidFill>
                <a:schemeClr val="tx1"/>
              </a:solidFill>
              <a:latin typeface="Roboto Slab" panose="020B0604020202020204" charset="0"/>
              <a:ea typeface="Roboto Slab" panose="020B0604020202020204" charset="0"/>
            </a:endParaRPr>
          </a:p>
          <a:p>
            <a:pPr marL="76200" indent="0">
              <a:buNone/>
            </a:pPr>
            <a:r>
              <a:rPr lang="en-US" sz="1800" b="1" i="0" u="none" strike="noStrike" baseline="0" dirty="0">
                <a:solidFill>
                  <a:schemeClr val="tx1"/>
                </a:solidFill>
                <a:latin typeface="Roboto Slab" panose="020B0604020202020204" charset="0"/>
                <a:ea typeface="Roboto Slab" panose="020B0604020202020204" charset="0"/>
              </a:rPr>
              <a:t>Stakeholders </a:t>
            </a:r>
            <a:endParaRPr lang="en-US" sz="1800" b="0" i="0" u="none" strike="noStrike" baseline="0" dirty="0">
              <a:solidFill>
                <a:schemeClr val="tx1"/>
              </a:solidFill>
              <a:latin typeface="Roboto Slab" panose="020B0604020202020204" charset="0"/>
              <a:ea typeface="Roboto Slab" panose="020B0604020202020204" charset="0"/>
            </a:endParaRPr>
          </a:p>
          <a:p>
            <a:pPr marL="76200" indent="0">
              <a:buNone/>
            </a:pPr>
            <a:r>
              <a:rPr lang="en-US" sz="1800" b="0" i="0" u="none" strike="noStrike" baseline="0" dirty="0">
                <a:solidFill>
                  <a:schemeClr val="tx1"/>
                </a:solidFill>
                <a:latin typeface="Roboto Slab" panose="020B0604020202020204" charset="0"/>
                <a:ea typeface="Roboto Slab" panose="020B0604020202020204" charset="0"/>
              </a:rPr>
              <a:t>Public authorities, education experts,</a:t>
            </a:r>
            <a:r>
              <a:rPr lang="lt-LT" sz="1800" b="0" i="0" u="none" strike="noStrike" baseline="0" dirty="0">
                <a:solidFill>
                  <a:schemeClr val="tx1"/>
                </a:solidFill>
                <a:latin typeface="Roboto Slab" panose="020B0604020202020204" charset="0"/>
                <a:ea typeface="Roboto Slab" panose="020B0604020202020204" charset="0"/>
              </a:rPr>
              <a:t> </a:t>
            </a:r>
            <a:r>
              <a:rPr lang="en-US" sz="1800" b="0" i="0" u="none" strike="noStrike" baseline="0" dirty="0">
                <a:solidFill>
                  <a:schemeClr val="tx1"/>
                </a:solidFill>
                <a:latin typeface="Roboto Slab" panose="020B0604020202020204" charset="0"/>
                <a:ea typeface="Roboto Slab" panose="020B0604020202020204" charset="0"/>
              </a:rPr>
              <a:t>researchers, school staff.</a:t>
            </a:r>
            <a:endParaRPr lang="lt-LT" dirty="0">
              <a:solidFill>
                <a:schemeClr val="tx1"/>
              </a:solidFill>
              <a:latin typeface="Roboto Slab" panose="020B0604020202020204" charset="0"/>
              <a:ea typeface="Roboto Slab" panose="020B0604020202020204" charset="0"/>
              <a:cs typeface="Poppins" panose="00000500000000000000" pitchFamily="2" charset="-70"/>
            </a:endParaRPr>
          </a:p>
        </p:txBody>
      </p:sp>
      <p:sp>
        <p:nvSpPr>
          <p:cNvPr id="4" name="Slide Number Placeholder 3">
            <a:extLst>
              <a:ext uri="{FF2B5EF4-FFF2-40B4-BE49-F238E27FC236}">
                <a16:creationId xmlns:a16="http://schemas.microsoft.com/office/drawing/2014/main" id="{062E2E45-311A-41BB-ABED-B2DCFC4105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pic>
        <p:nvPicPr>
          <p:cNvPr id="3074" name="Picture 2" descr="Picture">
            <a:extLst>
              <a:ext uri="{FF2B5EF4-FFF2-40B4-BE49-F238E27FC236}">
                <a16:creationId xmlns:a16="http://schemas.microsoft.com/office/drawing/2014/main" id="{E3BC848A-B520-4E49-85A8-8F6305948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1657" y="2571751"/>
            <a:ext cx="2795104" cy="209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321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F7D69-76F0-42ED-B5C9-3BA877B7CD52}"/>
              </a:ext>
            </a:extLst>
          </p:cNvPr>
          <p:cNvSpPr>
            <a:spLocks noGrp="1"/>
          </p:cNvSpPr>
          <p:nvPr>
            <p:ph type="title"/>
          </p:nvPr>
        </p:nvSpPr>
        <p:spPr/>
        <p:txBody>
          <a:bodyPr/>
          <a:lstStyle/>
          <a:p>
            <a:r>
              <a:rPr lang="en-US" sz="2400" dirty="0"/>
              <a:t>Results</a:t>
            </a:r>
          </a:p>
        </p:txBody>
      </p:sp>
      <p:sp>
        <p:nvSpPr>
          <p:cNvPr id="3" name="Slide Number Placeholder 2">
            <a:extLst>
              <a:ext uri="{FF2B5EF4-FFF2-40B4-BE49-F238E27FC236}">
                <a16:creationId xmlns:a16="http://schemas.microsoft.com/office/drawing/2014/main" id="{670B2B84-C3B9-456C-8757-06130BECF0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6" name="Text Placeholder 2">
            <a:extLst>
              <a:ext uri="{FF2B5EF4-FFF2-40B4-BE49-F238E27FC236}">
                <a16:creationId xmlns:a16="http://schemas.microsoft.com/office/drawing/2014/main" id="{A7869BE6-19C0-4002-A88F-63432D5F5E2E}"/>
              </a:ext>
            </a:extLst>
          </p:cNvPr>
          <p:cNvSpPr txBox="1">
            <a:spLocks/>
          </p:cNvSpPr>
          <p:nvPr/>
        </p:nvSpPr>
        <p:spPr>
          <a:xfrm>
            <a:off x="786150" y="1261700"/>
            <a:ext cx="7571700" cy="16350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endParaRPr lang="en-US" dirty="0">
              <a:solidFill>
                <a:schemeClr val="tx1"/>
              </a:solidFill>
              <a:latin typeface="Roboto Slab" panose="020B0604020202020204" charset="0"/>
              <a:ea typeface="Roboto Slab" panose="020B0604020202020204" charset="0"/>
            </a:endParaRPr>
          </a:p>
        </p:txBody>
      </p:sp>
      <p:sp>
        <p:nvSpPr>
          <p:cNvPr id="9" name="TextBox 8">
            <a:extLst>
              <a:ext uri="{FF2B5EF4-FFF2-40B4-BE49-F238E27FC236}">
                <a16:creationId xmlns:a16="http://schemas.microsoft.com/office/drawing/2014/main" id="{3AE716FF-6544-4296-A4E1-A6AD1C4FFB3C}"/>
              </a:ext>
            </a:extLst>
          </p:cNvPr>
          <p:cNvSpPr txBox="1"/>
          <p:nvPr/>
        </p:nvSpPr>
        <p:spPr>
          <a:xfrm>
            <a:off x="786150" y="1340524"/>
            <a:ext cx="4455945" cy="1384995"/>
          </a:xfrm>
          <a:prstGeom prst="rect">
            <a:avLst/>
          </a:prstGeom>
          <a:noFill/>
        </p:spPr>
        <p:txBody>
          <a:bodyPr wrap="square">
            <a:spAutoFit/>
          </a:bodyPr>
          <a:lstStyle/>
          <a:p>
            <a:pPr marL="342900" indent="-342900">
              <a:buAutoNum type="arabicPeriod"/>
            </a:pPr>
            <a:r>
              <a:rPr lang="en-US" sz="1800" b="1" dirty="0">
                <a:solidFill>
                  <a:schemeClr val="tx1"/>
                </a:solidFill>
                <a:latin typeface="Roboto Slab" panose="020B0604020202020204" charset="0"/>
                <a:ea typeface="Roboto Slab" panose="020B0604020202020204" charset="0"/>
              </a:rPr>
              <a:t>Methodological material </a:t>
            </a:r>
            <a:endParaRPr lang="lt-LT" sz="1800" b="1" dirty="0">
              <a:solidFill>
                <a:schemeClr val="tx1"/>
              </a:solidFill>
              <a:latin typeface="Roboto Slab" panose="020B0604020202020204" charset="0"/>
              <a:ea typeface="Roboto Slab" panose="020B0604020202020204" charset="0"/>
            </a:endParaRPr>
          </a:p>
          <a:p>
            <a:pPr marL="342900" indent="-342900">
              <a:buAutoNum type="arabicPeriod"/>
            </a:pPr>
            <a:endParaRPr lang="en-US" sz="1800" b="1" dirty="0">
              <a:solidFill>
                <a:schemeClr val="tx1"/>
              </a:solidFill>
              <a:latin typeface="Roboto Slab" panose="020B0604020202020204" charset="0"/>
              <a:ea typeface="Roboto Slab" panose="020B0604020202020204" charset="0"/>
            </a:endParaRPr>
          </a:p>
          <a:p>
            <a:pPr algn="just"/>
            <a:r>
              <a:rPr lang="en-US" sz="1600" dirty="0">
                <a:solidFill>
                  <a:schemeClr val="tx1"/>
                </a:solidFill>
                <a:latin typeface="Roboto Slab" panose="020B0604020202020204" charset="0"/>
                <a:ea typeface="Roboto Slab" panose="020B0604020202020204" charset="0"/>
              </a:rPr>
              <a:t>A new teaching methodology for GATE students that will merge Socio-emotional learning and the STEAM*</a:t>
            </a:r>
            <a:r>
              <a:rPr lang="lt-LT" sz="1600" dirty="0">
                <a:solidFill>
                  <a:schemeClr val="tx1"/>
                </a:solidFill>
                <a:latin typeface="Roboto Slab" panose="020B0604020202020204" charset="0"/>
                <a:ea typeface="Roboto Slab" panose="020B0604020202020204" charset="0"/>
              </a:rPr>
              <a:t> </a:t>
            </a:r>
            <a:r>
              <a:rPr lang="en-US" sz="1600" dirty="0">
                <a:solidFill>
                  <a:schemeClr val="tx1"/>
                </a:solidFill>
                <a:latin typeface="Roboto Slab" panose="020B0604020202020204" charset="0"/>
                <a:ea typeface="Roboto Slab" panose="020B0604020202020204" charset="0"/>
              </a:rPr>
              <a:t>approach</a:t>
            </a:r>
            <a:endParaRPr lang="lt-LT" sz="1600" dirty="0">
              <a:solidFill>
                <a:schemeClr val="tx1"/>
              </a:solidFill>
              <a:latin typeface="Roboto Slab" panose="020B0604020202020204" charset="0"/>
              <a:ea typeface="Roboto Slab" panose="020B0604020202020204" charset="0"/>
            </a:endParaRPr>
          </a:p>
        </p:txBody>
      </p:sp>
      <p:pic>
        <p:nvPicPr>
          <p:cNvPr id="11" name="Picture 10" descr="Diagram&#10;&#10;Description automatically generated with medium confidence">
            <a:extLst>
              <a:ext uri="{FF2B5EF4-FFF2-40B4-BE49-F238E27FC236}">
                <a16:creationId xmlns:a16="http://schemas.microsoft.com/office/drawing/2014/main" id="{DF006587-E302-4771-8F5E-3824CEC5AF7C}"/>
              </a:ext>
            </a:extLst>
          </p:cNvPr>
          <p:cNvPicPr>
            <a:picLocks noChangeAspect="1"/>
          </p:cNvPicPr>
          <p:nvPr/>
        </p:nvPicPr>
        <p:blipFill>
          <a:blip r:embed="rId2"/>
          <a:stretch>
            <a:fillRect/>
          </a:stretch>
        </p:blipFill>
        <p:spPr>
          <a:xfrm>
            <a:off x="6142535" y="2033021"/>
            <a:ext cx="2415133" cy="2415133"/>
          </a:xfrm>
          <a:prstGeom prst="rect">
            <a:avLst/>
          </a:prstGeom>
        </p:spPr>
      </p:pic>
    </p:spTree>
    <p:extLst>
      <p:ext uri="{BB962C8B-B14F-4D97-AF65-F5344CB8AC3E}">
        <p14:creationId xmlns:p14="http://schemas.microsoft.com/office/powerpoint/2010/main" val="3511982844"/>
      </p:ext>
    </p:extLst>
  </p:cSld>
  <p:clrMapOvr>
    <a:masterClrMapping/>
  </p:clrMapOvr>
</p:sld>
</file>

<file path=ppt/theme/theme1.xml><?xml version="1.0" encoding="utf-8"?>
<a:theme xmlns:a="http://schemas.openxmlformats.org/drawingml/2006/main" name="Cordelia template">
  <a:themeElements>
    <a:clrScheme name="Custom 347">
      <a:dk1>
        <a:srgbClr val="263238"/>
      </a:dk1>
      <a:lt1>
        <a:srgbClr val="FFFFFF"/>
      </a:lt1>
      <a:dk2>
        <a:srgbClr val="607D8B"/>
      </a:dk2>
      <a:lt2>
        <a:srgbClr val="ECEFF1"/>
      </a:lt2>
      <a:accent1>
        <a:srgbClr val="0091EA"/>
      </a:accent1>
      <a:accent2>
        <a:srgbClr val="0053A3"/>
      </a:accent2>
      <a:accent3>
        <a:srgbClr val="607D8B"/>
      </a:accent3>
      <a:accent4>
        <a:srgbClr val="CFD8DC"/>
      </a:accent4>
      <a:accent5>
        <a:srgbClr val="ECEFF1"/>
      </a:accent5>
      <a:accent6>
        <a:srgbClr val="ACDBF8"/>
      </a:accent6>
      <a:hlink>
        <a:srgbClr val="0091E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1214</TotalTime>
  <Words>460</Words>
  <Application>Microsoft Office PowerPoint</Application>
  <PresentationFormat>On-screen Show (16:9)</PresentationFormat>
  <Paragraphs>67</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Roboto Slab</vt:lpstr>
      <vt:lpstr>Source Sans Pro</vt:lpstr>
      <vt:lpstr>Poppins</vt:lpstr>
      <vt:lpstr>Arial</vt:lpstr>
      <vt:lpstr>Cordelia template</vt:lpstr>
      <vt:lpstr>GATE project - Teachers Training Programme to Support Gifted and Talented Students  Project N°: 2021-1-LT01-KA220-SCH-000027713  </vt:lpstr>
      <vt:lpstr>Project Partnership</vt:lpstr>
      <vt:lpstr>Project context</vt:lpstr>
      <vt:lpstr>Project context</vt:lpstr>
      <vt:lpstr>Project context</vt:lpstr>
      <vt:lpstr>Aim</vt:lpstr>
      <vt:lpstr>Project objectives</vt:lpstr>
      <vt:lpstr>Target Groups</vt:lpstr>
      <vt:lpstr>Results</vt:lpstr>
      <vt:lpstr>Results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Teachers Training Programme to Support Gifted and Talented Students  </dc:title>
  <cp:lastModifiedBy>Evelina Grigulė</cp:lastModifiedBy>
  <cp:revision>59</cp:revision>
  <dcterms:modified xsi:type="dcterms:W3CDTF">2022-05-01T14:44:05Z</dcterms:modified>
</cp:coreProperties>
</file>